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79" r:id="rId5"/>
    <p:sldId id="259" r:id="rId6"/>
    <p:sldId id="263" r:id="rId7"/>
    <p:sldId id="262" r:id="rId8"/>
    <p:sldId id="260" r:id="rId9"/>
    <p:sldId id="261" r:id="rId10"/>
    <p:sldId id="266" r:id="rId11"/>
    <p:sldId id="278" r:id="rId12"/>
    <p:sldId id="277" r:id="rId13"/>
    <p:sldId id="264" r:id="rId14"/>
    <p:sldId id="267" r:id="rId15"/>
    <p:sldId id="268" r:id="rId16"/>
    <p:sldId id="265" r:id="rId17"/>
    <p:sldId id="280" r:id="rId18"/>
    <p:sldId id="272" r:id="rId19"/>
    <p:sldId id="274" r:id="rId20"/>
    <p:sldId id="269" r:id="rId21"/>
    <p:sldId id="270" r:id="rId22"/>
    <p:sldId id="271" r:id="rId23"/>
    <p:sldId id="275" r:id="rId24"/>
    <p:sldId id="273"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296" autoAdjust="0"/>
  </p:normalViewPr>
  <p:slideViewPr>
    <p:cSldViewPr snapToGrid="0">
      <p:cViewPr varScale="1">
        <p:scale>
          <a:sx n="80" d="100"/>
          <a:sy n="80" d="100"/>
        </p:scale>
        <p:origin x="978" y="78"/>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2AA8C-7C72-40F5-AE31-EA9745AE3EE9}"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EA90C-E616-4385-BA5C-3C4B7E322DFD}" type="slidenum">
              <a:rPr lang="en-US" smtClean="0"/>
              <a:t>‹#›</a:t>
            </a:fld>
            <a:endParaRPr lang="en-US"/>
          </a:p>
        </p:txBody>
      </p:sp>
    </p:spTree>
    <p:extLst>
      <p:ext uri="{BB962C8B-B14F-4D97-AF65-F5344CB8AC3E}">
        <p14:creationId xmlns:p14="http://schemas.microsoft.com/office/powerpoint/2010/main" val="380462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zoom.us/hc/en-us/articles/206330935-Enabling-and-adding-a-co-hos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a:t>
            </a:fld>
            <a:endParaRPr lang="en-US"/>
          </a:p>
        </p:txBody>
      </p:sp>
    </p:spTree>
    <p:extLst>
      <p:ext uri="{BB962C8B-B14F-4D97-AF65-F5344CB8AC3E}">
        <p14:creationId xmlns:p14="http://schemas.microsoft.com/office/powerpoint/2010/main" val="426367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10</a:t>
            </a:fld>
            <a:endParaRPr lang="en-US"/>
          </a:p>
        </p:txBody>
      </p:sp>
    </p:spTree>
    <p:extLst>
      <p:ext uri="{BB962C8B-B14F-4D97-AF65-F5344CB8AC3E}">
        <p14:creationId xmlns:p14="http://schemas.microsoft.com/office/powerpoint/2010/main" val="367842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click</a:t>
            </a:r>
            <a:r>
              <a:rPr lang="en-US" baseline="0" dirty="0"/>
              <a:t> on “Show Meeting Invitation,” select all of the text, copy, and paste it to </a:t>
            </a:r>
            <a:r>
              <a:rPr lang="en-US" baseline="0"/>
              <a:t>your message.</a:t>
            </a:r>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11</a:t>
            </a:fld>
            <a:endParaRPr lang="en-US"/>
          </a:p>
        </p:txBody>
      </p:sp>
    </p:spTree>
    <p:extLst>
      <p:ext uri="{BB962C8B-B14F-4D97-AF65-F5344CB8AC3E}">
        <p14:creationId xmlns:p14="http://schemas.microsoft.com/office/powerpoint/2010/main" val="233009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12</a:t>
            </a:fld>
            <a:endParaRPr lang="en-US"/>
          </a:p>
        </p:txBody>
      </p:sp>
    </p:spTree>
    <p:extLst>
      <p:ext uri="{BB962C8B-B14F-4D97-AF65-F5344CB8AC3E}">
        <p14:creationId xmlns:p14="http://schemas.microsoft.com/office/powerpoint/2010/main" val="79508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13</a:t>
            </a:fld>
            <a:endParaRPr lang="en-US"/>
          </a:p>
        </p:txBody>
      </p:sp>
    </p:spTree>
    <p:extLst>
      <p:ext uri="{BB962C8B-B14F-4D97-AF65-F5344CB8AC3E}">
        <p14:creationId xmlns:p14="http://schemas.microsoft.com/office/powerpoint/2010/main" val="1632143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14</a:t>
            </a:fld>
            <a:endParaRPr lang="en-US"/>
          </a:p>
        </p:txBody>
      </p:sp>
    </p:spTree>
    <p:extLst>
      <p:ext uri="{BB962C8B-B14F-4D97-AF65-F5344CB8AC3E}">
        <p14:creationId xmlns:p14="http://schemas.microsoft.com/office/powerpoint/2010/main" val="320475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desktop app, click on the radial below you photo. You have many setting options inside of this area, but to see the same settings as I just presented, click “View More Settings” on the bottom of the General tab.</a:t>
            </a:r>
          </a:p>
        </p:txBody>
      </p:sp>
      <p:sp>
        <p:nvSpPr>
          <p:cNvPr id="4" name="Slide Number Placeholder 3"/>
          <p:cNvSpPr>
            <a:spLocks noGrp="1"/>
          </p:cNvSpPr>
          <p:nvPr>
            <p:ph type="sldNum" sz="quarter" idx="5"/>
          </p:nvPr>
        </p:nvSpPr>
        <p:spPr/>
        <p:txBody>
          <a:bodyPr/>
          <a:lstStyle/>
          <a:p>
            <a:fld id="{D5AEA90C-E616-4385-BA5C-3C4B7E322DFD}" type="slidenum">
              <a:rPr lang="en-US" smtClean="0"/>
              <a:t>16</a:t>
            </a:fld>
            <a:endParaRPr lang="en-US"/>
          </a:p>
        </p:txBody>
      </p:sp>
    </p:spTree>
    <p:extLst>
      <p:ext uri="{BB962C8B-B14F-4D97-AF65-F5344CB8AC3E}">
        <p14:creationId xmlns:p14="http://schemas.microsoft.com/office/powerpoint/2010/main" val="277171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18</a:t>
            </a:fld>
            <a:endParaRPr lang="en-US"/>
          </a:p>
        </p:txBody>
      </p:sp>
    </p:spTree>
    <p:extLst>
      <p:ext uri="{BB962C8B-B14F-4D97-AF65-F5344CB8AC3E}">
        <p14:creationId xmlns:p14="http://schemas.microsoft.com/office/powerpoint/2010/main" val="504184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https://support.zoom.us/hc/en-us/articles/206330935-Enabling-and-adding-a-co-host</a:t>
            </a:r>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19</a:t>
            </a:fld>
            <a:endParaRPr lang="en-US"/>
          </a:p>
        </p:txBody>
      </p:sp>
    </p:spTree>
    <p:extLst>
      <p:ext uri="{BB962C8B-B14F-4D97-AF65-F5344CB8AC3E}">
        <p14:creationId xmlns:p14="http://schemas.microsoft.com/office/powerpoint/2010/main" val="181500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20</a:t>
            </a:fld>
            <a:endParaRPr lang="en-US"/>
          </a:p>
        </p:txBody>
      </p:sp>
    </p:spTree>
    <p:extLst>
      <p:ext uri="{BB962C8B-B14F-4D97-AF65-F5344CB8AC3E}">
        <p14:creationId xmlns:p14="http://schemas.microsoft.com/office/powerpoint/2010/main" val="101507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24</a:t>
            </a:fld>
            <a:endParaRPr lang="en-US"/>
          </a:p>
        </p:txBody>
      </p:sp>
    </p:spTree>
    <p:extLst>
      <p:ext uri="{BB962C8B-B14F-4D97-AF65-F5344CB8AC3E}">
        <p14:creationId xmlns:p14="http://schemas.microsoft.com/office/powerpoint/2010/main" val="114873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2</a:t>
            </a:fld>
            <a:endParaRPr lang="en-US"/>
          </a:p>
        </p:txBody>
      </p:sp>
    </p:spTree>
    <p:extLst>
      <p:ext uri="{BB962C8B-B14F-4D97-AF65-F5344CB8AC3E}">
        <p14:creationId xmlns:p14="http://schemas.microsoft.com/office/powerpoint/2010/main" val="396011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3</a:t>
            </a:fld>
            <a:endParaRPr lang="en-US"/>
          </a:p>
        </p:txBody>
      </p:sp>
    </p:spTree>
    <p:extLst>
      <p:ext uri="{BB962C8B-B14F-4D97-AF65-F5344CB8AC3E}">
        <p14:creationId xmlns:p14="http://schemas.microsoft.com/office/powerpoint/2010/main" val="82950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participant,</a:t>
            </a:r>
            <a:r>
              <a:rPr lang="en-US" baseline="0" dirty="0"/>
              <a:t> please be sure to mute your audio, which is at the bottom left of your screen. You are able to control whether we see you and your surroundings during the Zoom session by clicking to either show or hide your video. All video attendees, please click participants and the chat options so you are able to see questions others may have and activate some additional tools. The share screen option is an amazing tool that can be used with any meeting.</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EA90C-E616-4385-BA5C-3C4B7E32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51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5</a:t>
            </a:fld>
            <a:endParaRPr lang="en-US"/>
          </a:p>
        </p:txBody>
      </p:sp>
    </p:spTree>
    <p:extLst>
      <p:ext uri="{BB962C8B-B14F-4D97-AF65-F5344CB8AC3E}">
        <p14:creationId xmlns:p14="http://schemas.microsoft.com/office/powerpoint/2010/main" val="394353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https://www.bates.edu/helpdesk/2020/03/23/how-to-zoom-downloading-and-installing-the-zoom-application-prior-to-your-first-zoom-meeting/ </a:t>
            </a:r>
          </a:p>
        </p:txBody>
      </p:sp>
      <p:sp>
        <p:nvSpPr>
          <p:cNvPr id="4" name="Slide Number Placeholder 3"/>
          <p:cNvSpPr>
            <a:spLocks noGrp="1"/>
          </p:cNvSpPr>
          <p:nvPr>
            <p:ph type="sldNum" sz="quarter" idx="5"/>
          </p:nvPr>
        </p:nvSpPr>
        <p:spPr/>
        <p:txBody>
          <a:bodyPr/>
          <a:lstStyle/>
          <a:p>
            <a:fld id="{D5AEA90C-E616-4385-BA5C-3C4B7E322DFD}" type="slidenum">
              <a:rPr lang="en-US" smtClean="0"/>
              <a:t>6</a:t>
            </a:fld>
            <a:endParaRPr lang="en-US"/>
          </a:p>
        </p:txBody>
      </p:sp>
    </p:spTree>
    <p:extLst>
      <p:ext uri="{BB962C8B-B14F-4D97-AF65-F5344CB8AC3E}">
        <p14:creationId xmlns:p14="http://schemas.microsoft.com/office/powerpoint/2010/main" val="227476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7</a:t>
            </a:fld>
            <a:endParaRPr lang="en-US"/>
          </a:p>
        </p:txBody>
      </p:sp>
    </p:spTree>
    <p:extLst>
      <p:ext uri="{BB962C8B-B14F-4D97-AF65-F5344CB8AC3E}">
        <p14:creationId xmlns:p14="http://schemas.microsoft.com/office/powerpoint/2010/main" val="350939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EA90C-E616-4385-BA5C-3C4B7E322DFD}" type="slidenum">
              <a:rPr lang="en-US" smtClean="0"/>
              <a:t>8</a:t>
            </a:fld>
            <a:endParaRPr lang="en-US"/>
          </a:p>
        </p:txBody>
      </p:sp>
    </p:spTree>
    <p:extLst>
      <p:ext uri="{BB962C8B-B14F-4D97-AF65-F5344CB8AC3E}">
        <p14:creationId xmlns:p14="http://schemas.microsoft.com/office/powerpoint/2010/main" val="115768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https://pixabay.com/images/search/security/</a:t>
            </a:r>
          </a:p>
        </p:txBody>
      </p:sp>
      <p:sp>
        <p:nvSpPr>
          <p:cNvPr id="4" name="Slide Number Placeholder 3"/>
          <p:cNvSpPr>
            <a:spLocks noGrp="1"/>
          </p:cNvSpPr>
          <p:nvPr>
            <p:ph type="sldNum" sz="quarter" idx="5"/>
          </p:nvPr>
        </p:nvSpPr>
        <p:spPr/>
        <p:txBody>
          <a:bodyPr/>
          <a:lstStyle/>
          <a:p>
            <a:fld id="{D5AEA90C-E616-4385-BA5C-3C4B7E322DFD}" type="slidenum">
              <a:rPr lang="en-US" smtClean="0"/>
              <a:t>9</a:t>
            </a:fld>
            <a:endParaRPr lang="en-US"/>
          </a:p>
        </p:txBody>
      </p:sp>
    </p:spTree>
    <p:extLst>
      <p:ext uri="{BB962C8B-B14F-4D97-AF65-F5344CB8AC3E}">
        <p14:creationId xmlns:p14="http://schemas.microsoft.com/office/powerpoint/2010/main" val="2086927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3BNXylc6hg8#action=shar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mpact.extension.org/zo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zoom.us/hc/en-us/articles/207279736-Getting-Started-with-Closed-Caption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upport.zoom.us/hc/en-us/articles/208220166-Alternative-Host" TargetMode="External"/><Relationship Id="rId5" Type="http://schemas.openxmlformats.org/officeDocument/2006/relationships/hyperlink" Target="https://support.zoom.us/hc/en-us/articles/115000332726" TargetMode="External"/><Relationship Id="rId4" Type="http://schemas.openxmlformats.org/officeDocument/2006/relationships/hyperlink" Target="https://support.zoom.us/hc/en-us/articles/20647609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zoom.us/hc/en-us/articles/205683899-Hot-Keys-and-Keyboard-Shortcuts-for-Zo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youtu.be/kVrwzdCOHgU" TargetMode="External"/><Relationship Id="rId5" Type="http://schemas.openxmlformats.org/officeDocument/2006/relationships/hyperlink" Target="https://youtu.be/6i-NA563Ojk" TargetMode="External"/><Relationship Id="rId4" Type="http://schemas.openxmlformats.org/officeDocument/2006/relationships/hyperlink" Target="https://www.youtube.com/user/ZoomMeeting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zoom.us/docs/doc/Education%20Guide%20-%20Getting%20Started%20on%20Zoom.pdf" TargetMode="External"/><Relationship Id="rId5" Type="http://schemas.openxmlformats.org/officeDocument/2006/relationships/hyperlink" Target="mailto:Dlhelp@cf.edu" TargetMode="External"/><Relationship Id="rId4" Type="http://schemas.openxmlformats.org/officeDocument/2006/relationships/hyperlink" Target="mailto:striglej@cf.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Zoom Training</a:t>
            </a:r>
          </a:p>
        </p:txBody>
      </p:sp>
      <p:sp>
        <p:nvSpPr>
          <p:cNvPr id="3" name="Subtitle 2"/>
          <p:cNvSpPr>
            <a:spLocks noGrp="1"/>
          </p:cNvSpPr>
          <p:nvPr>
            <p:ph type="subTitle" idx="1"/>
          </p:nvPr>
        </p:nvSpPr>
        <p:spPr/>
        <p:txBody>
          <a:bodyPr/>
          <a:lstStyle/>
          <a:p>
            <a:r>
              <a:rPr lang="en-US" dirty="0">
                <a:solidFill>
                  <a:schemeClr val="bg1">
                    <a:lumMod val="95000"/>
                    <a:lumOff val="5000"/>
                  </a:schemeClr>
                </a:solidFill>
                <a:latin typeface="Arial Black" panose="020B0A04020102020204" pitchFamily="34" charset="0"/>
              </a:rPr>
              <a:t>College of Central Florida</a:t>
            </a:r>
          </a:p>
          <a:p>
            <a:r>
              <a:rPr lang="en-US" dirty="0">
                <a:solidFill>
                  <a:schemeClr val="bg1">
                    <a:lumMod val="95000"/>
                    <a:lumOff val="5000"/>
                  </a:schemeClr>
                </a:solidFill>
                <a:latin typeface="Arial Black" panose="020B0A04020102020204" pitchFamily="34" charset="0"/>
              </a:rPr>
              <a:t>Smokie West</a:t>
            </a:r>
          </a:p>
          <a:p>
            <a:r>
              <a:rPr lang="en-US">
                <a:solidFill>
                  <a:schemeClr val="bg1">
                    <a:lumMod val="95000"/>
                    <a:lumOff val="5000"/>
                  </a:schemeClr>
                </a:solidFill>
                <a:latin typeface="Arial Black" panose="020B0A04020102020204" pitchFamily="34" charset="0"/>
              </a:rPr>
              <a:t>wests@cf.edu</a:t>
            </a:r>
            <a:endParaRPr lang="en-US" dirty="0">
              <a:solidFill>
                <a:schemeClr val="bg1">
                  <a:lumMod val="95000"/>
                  <a:lumOff val="5000"/>
                </a:schemeClr>
              </a:solidFill>
              <a:latin typeface="Arial Black" panose="020B0A04020102020204" pitchFamily="34" charset="0"/>
            </a:endParaRPr>
          </a:p>
        </p:txBody>
      </p:sp>
      <p:pic>
        <p:nvPicPr>
          <p:cNvPr id="4" name="Picture 3"/>
          <p:cNvPicPr>
            <a:picLocks noChangeAspect="1"/>
          </p:cNvPicPr>
          <p:nvPr/>
        </p:nvPicPr>
        <p:blipFill>
          <a:blip r:embed="rId3"/>
          <a:stretch>
            <a:fillRect/>
          </a:stretch>
        </p:blipFill>
        <p:spPr>
          <a:xfrm>
            <a:off x="8563795" y="80141"/>
            <a:ext cx="3514725" cy="1295400"/>
          </a:xfrm>
          <a:prstGeom prst="rect">
            <a:avLst/>
          </a:prstGeom>
        </p:spPr>
      </p:pic>
    </p:spTree>
    <p:extLst>
      <p:ext uri="{BB962C8B-B14F-4D97-AF65-F5344CB8AC3E}">
        <p14:creationId xmlns:p14="http://schemas.microsoft.com/office/powerpoint/2010/main" val="193577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Sending the Meeting Invitation</a:t>
            </a:r>
          </a:p>
        </p:txBody>
      </p:sp>
      <p:sp>
        <p:nvSpPr>
          <p:cNvPr id="3" name="Content Placeholder 2"/>
          <p:cNvSpPr>
            <a:spLocks noGrp="1"/>
          </p:cNvSpPr>
          <p:nvPr>
            <p:ph idx="1"/>
          </p:nvPr>
        </p:nvSpPr>
        <p:spPr>
          <a:xfrm>
            <a:off x="1141412" y="2249487"/>
            <a:ext cx="5355641" cy="3541714"/>
          </a:xfrm>
        </p:spPr>
        <p:txBody>
          <a:bodyPr>
            <a:normAutofit/>
          </a:bodyPr>
          <a:lstStyle/>
          <a:p>
            <a:r>
              <a:rPr lang="en-US" sz="2000" dirty="0">
                <a:solidFill>
                  <a:schemeClr val="bg1">
                    <a:lumMod val="95000"/>
                    <a:lumOff val="5000"/>
                  </a:schemeClr>
                </a:solidFill>
                <a:latin typeface="Arial Black" panose="020B0A04020102020204" pitchFamily="34" charset="0"/>
              </a:rPr>
              <a:t>If you have Outlook set up on your computer, it will create the invitation automatically</a:t>
            </a:r>
          </a:p>
          <a:p>
            <a:r>
              <a:rPr lang="en-US" sz="2000" dirty="0">
                <a:solidFill>
                  <a:schemeClr val="bg1">
                    <a:lumMod val="95000"/>
                    <a:lumOff val="5000"/>
                  </a:schemeClr>
                </a:solidFill>
                <a:latin typeface="Arial Black" panose="020B0A04020102020204" pitchFamily="34" charset="0"/>
              </a:rPr>
              <a:t>Simply type in the email address of the recipients and hit send</a:t>
            </a:r>
          </a:p>
          <a:p>
            <a:r>
              <a:rPr lang="en-US" sz="2000" dirty="0">
                <a:solidFill>
                  <a:schemeClr val="bg1">
                    <a:lumMod val="95000"/>
                    <a:lumOff val="5000"/>
                  </a:schemeClr>
                </a:solidFill>
                <a:latin typeface="Arial Black" panose="020B0A04020102020204" pitchFamily="34" charset="0"/>
              </a:rPr>
              <a:t>The link, meeting ID, password, and phone numbers automatically generate to your email</a:t>
            </a:r>
          </a:p>
        </p:txBody>
      </p:sp>
      <p:pic>
        <p:nvPicPr>
          <p:cNvPr id="4" name="Picture 3"/>
          <p:cNvPicPr>
            <a:picLocks noChangeAspect="1"/>
          </p:cNvPicPr>
          <p:nvPr/>
        </p:nvPicPr>
        <p:blipFill>
          <a:blip r:embed="rId3"/>
          <a:stretch>
            <a:fillRect/>
          </a:stretch>
        </p:blipFill>
        <p:spPr>
          <a:xfrm>
            <a:off x="6777790" y="2097088"/>
            <a:ext cx="5290291" cy="4663957"/>
          </a:xfrm>
          <a:prstGeom prst="rect">
            <a:avLst/>
          </a:prstGeom>
        </p:spPr>
      </p:pic>
    </p:spTree>
    <p:extLst>
      <p:ext uri="{BB962C8B-B14F-4D97-AF65-F5344CB8AC3E}">
        <p14:creationId xmlns:p14="http://schemas.microsoft.com/office/powerpoint/2010/main" val="277402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Sending the Meeting Invitation</a:t>
            </a:r>
          </a:p>
        </p:txBody>
      </p:sp>
      <p:sp>
        <p:nvSpPr>
          <p:cNvPr id="3" name="Content Placeholder 2"/>
          <p:cNvSpPr>
            <a:spLocks noGrp="1"/>
          </p:cNvSpPr>
          <p:nvPr>
            <p:ph idx="1"/>
          </p:nvPr>
        </p:nvSpPr>
        <p:spPr>
          <a:xfrm>
            <a:off x="1141412" y="2249487"/>
            <a:ext cx="5355641" cy="4223502"/>
          </a:xfrm>
        </p:spPr>
        <p:txBody>
          <a:bodyPr>
            <a:normAutofit fontScale="85000" lnSpcReduction="10000"/>
          </a:bodyPr>
          <a:lstStyle/>
          <a:p>
            <a:r>
              <a:rPr lang="en-US" sz="2000" dirty="0">
                <a:solidFill>
                  <a:schemeClr val="bg1">
                    <a:lumMod val="95000"/>
                    <a:lumOff val="5000"/>
                  </a:schemeClr>
                </a:solidFill>
                <a:latin typeface="Arial Black" panose="020B0A04020102020204" pitchFamily="34" charset="0"/>
              </a:rPr>
              <a:t>If you do not have Outlook set up on your computer or choose to send through another source (e.g.: Canvas), you will need to copy the invitation</a:t>
            </a:r>
          </a:p>
          <a:p>
            <a:r>
              <a:rPr lang="en-US" sz="2000" dirty="0">
                <a:solidFill>
                  <a:schemeClr val="bg1">
                    <a:lumMod val="95000"/>
                    <a:lumOff val="5000"/>
                  </a:schemeClr>
                </a:solidFill>
                <a:latin typeface="Arial Black" panose="020B0A04020102020204" pitchFamily="34" charset="0"/>
              </a:rPr>
              <a:t>Click on the “Meetings” tab from the desktop, app, or web browser</a:t>
            </a:r>
          </a:p>
          <a:p>
            <a:r>
              <a:rPr lang="en-US" sz="2000" dirty="0">
                <a:solidFill>
                  <a:schemeClr val="bg1">
                    <a:lumMod val="95000"/>
                    <a:lumOff val="5000"/>
                  </a:schemeClr>
                </a:solidFill>
                <a:latin typeface="Arial Black" panose="020B0A04020102020204" pitchFamily="34" charset="0"/>
              </a:rPr>
              <a:t>Click on the specific meeting you want to send out and click “Copy Invitation”</a:t>
            </a:r>
          </a:p>
          <a:p>
            <a:r>
              <a:rPr lang="en-US" sz="2000" dirty="0">
                <a:solidFill>
                  <a:schemeClr val="bg1">
                    <a:lumMod val="95000"/>
                    <a:lumOff val="5000"/>
                  </a:schemeClr>
                </a:solidFill>
                <a:latin typeface="Arial Black" panose="020B0A04020102020204" pitchFamily="34" charset="0"/>
              </a:rPr>
              <a:t>The link, meeting ID, password, and phone numbers automatically copy to your clipboard so you are able to paste them to your email or message</a:t>
            </a:r>
          </a:p>
        </p:txBody>
      </p:sp>
      <p:pic>
        <p:nvPicPr>
          <p:cNvPr id="5" name="Picture 4"/>
          <p:cNvPicPr>
            <a:picLocks noChangeAspect="1"/>
          </p:cNvPicPr>
          <p:nvPr/>
        </p:nvPicPr>
        <p:blipFill rotWithShape="1">
          <a:blip r:embed="rId3"/>
          <a:srcRect t="1639"/>
          <a:stretch/>
        </p:blipFill>
        <p:spPr>
          <a:xfrm>
            <a:off x="6713621" y="2141621"/>
            <a:ext cx="5160795" cy="4331368"/>
          </a:xfrm>
          <a:prstGeom prst="rect">
            <a:avLst/>
          </a:prstGeom>
        </p:spPr>
      </p:pic>
      <p:sp>
        <p:nvSpPr>
          <p:cNvPr id="6" name="Down Arrow 5"/>
          <p:cNvSpPr/>
          <p:nvPr/>
        </p:nvSpPr>
        <p:spPr>
          <a:xfrm>
            <a:off x="9901989" y="1699628"/>
            <a:ext cx="385011" cy="61361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Up Arrow 6"/>
          <p:cNvSpPr/>
          <p:nvPr/>
        </p:nvSpPr>
        <p:spPr>
          <a:xfrm>
            <a:off x="9901989" y="4572000"/>
            <a:ext cx="385011" cy="8542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35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Participant Engagement</a:t>
            </a:r>
          </a:p>
        </p:txBody>
      </p:sp>
      <p:pic>
        <p:nvPicPr>
          <p:cNvPr id="5" name="Content Placeholder 4">
            <a:extLst>
              <a:ext uri="{FF2B5EF4-FFF2-40B4-BE49-F238E27FC236}">
                <a16:creationId xmlns:a16="http://schemas.microsoft.com/office/drawing/2014/main" id="{1BC89C1A-1933-4B49-A95D-F49CCC7044E4}"/>
              </a:ext>
            </a:extLst>
          </p:cNvPr>
          <p:cNvPicPr>
            <a:picLocks noGrp="1" noChangeAspect="1"/>
          </p:cNvPicPr>
          <p:nvPr>
            <p:ph idx="1"/>
          </p:nvPr>
        </p:nvPicPr>
        <p:blipFill>
          <a:blip r:embed="rId3"/>
          <a:stretch>
            <a:fillRect/>
          </a:stretch>
        </p:blipFill>
        <p:spPr>
          <a:xfrm>
            <a:off x="8601739" y="144890"/>
            <a:ext cx="3398875" cy="6568219"/>
          </a:xfrm>
        </p:spPr>
      </p:pic>
      <p:sp>
        <p:nvSpPr>
          <p:cNvPr id="6" name="TextBox 5">
            <a:extLst>
              <a:ext uri="{FF2B5EF4-FFF2-40B4-BE49-F238E27FC236}">
                <a16:creationId xmlns:a16="http://schemas.microsoft.com/office/drawing/2014/main" id="{F1F85C92-E33E-44A9-8510-B29420569F46}"/>
              </a:ext>
            </a:extLst>
          </p:cNvPr>
          <p:cNvSpPr txBox="1"/>
          <p:nvPr/>
        </p:nvSpPr>
        <p:spPr>
          <a:xfrm>
            <a:off x="1254642" y="1903228"/>
            <a:ext cx="7081284" cy="4308872"/>
          </a:xfrm>
          <a:prstGeom prst="rect">
            <a:avLst/>
          </a:prstGeom>
          <a:noFill/>
        </p:spPr>
        <p:txBody>
          <a:bodyPr wrap="square" rtlCol="0">
            <a:spAutoFit/>
          </a:bodyPr>
          <a:lstStyle/>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How do we engage our participants in the Zoom process?</a:t>
            </a:r>
          </a:p>
          <a:p>
            <a:pPr marL="685800" lvl="1"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Participants are able to use voting options (yes/no), thumbs up emojis, applause emojis, requests for the speaker to “go slower” or “go faster,” and a coffee cup signifying they need a break</a:t>
            </a:r>
          </a:p>
          <a:p>
            <a:pPr marL="685800" lvl="1"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Zoom Group Chat allows participants to send information to everyone in the group or a specific individual</a:t>
            </a:r>
          </a:p>
          <a:p>
            <a:pPr marL="685800" lvl="1"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In your settings, you can show up to 49 participants stacked as your default</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Why should we encourage engagement?</a:t>
            </a:r>
          </a:p>
          <a:p>
            <a:pPr marL="685800" lvl="1"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Engagement encourages interaction and content retention</a:t>
            </a:r>
          </a:p>
          <a:p>
            <a:pPr marL="685800" lvl="1"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It allows participants to ask questions</a:t>
            </a:r>
          </a:p>
        </p:txBody>
      </p:sp>
    </p:spTree>
    <p:extLst>
      <p:ext uri="{BB962C8B-B14F-4D97-AF65-F5344CB8AC3E}">
        <p14:creationId xmlns:p14="http://schemas.microsoft.com/office/powerpoint/2010/main" val="117523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How to accept a document through Zoom</a:t>
            </a:r>
          </a:p>
        </p:txBody>
      </p:sp>
      <p:sp>
        <p:nvSpPr>
          <p:cNvPr id="3" name="Content Placeholder 2"/>
          <p:cNvSpPr>
            <a:spLocks noGrp="1"/>
          </p:cNvSpPr>
          <p:nvPr>
            <p:ph idx="1"/>
          </p:nvPr>
        </p:nvSpPr>
        <p:spPr>
          <a:xfrm>
            <a:off x="1141412" y="2249487"/>
            <a:ext cx="9905999" cy="3541714"/>
          </a:xfrm>
        </p:spPr>
        <p:txBody>
          <a:bodyPr>
            <a:normAutofit/>
          </a:bodyPr>
          <a:lstStyle/>
          <a:p>
            <a:pPr lvl="0"/>
            <a:r>
              <a:rPr lang="en-US" sz="2000" dirty="0">
                <a:solidFill>
                  <a:schemeClr val="bg1">
                    <a:lumMod val="95000"/>
                    <a:lumOff val="5000"/>
                  </a:schemeClr>
                </a:solidFill>
                <a:latin typeface="Arial Black" panose="020B0A04020102020204" pitchFamily="34" charset="0"/>
              </a:rPr>
              <a:t>If students wish to use their smart phones, they can take pictures</a:t>
            </a:r>
          </a:p>
          <a:p>
            <a:pPr marL="0" lvl="0" indent="0">
              <a:buNone/>
            </a:pPr>
            <a:r>
              <a:rPr lang="en-US" sz="2000" dirty="0">
                <a:solidFill>
                  <a:schemeClr val="bg1">
                    <a:lumMod val="95000"/>
                    <a:lumOff val="5000"/>
                  </a:schemeClr>
                </a:solidFill>
                <a:latin typeface="Arial Black" panose="020B0A04020102020204" pitchFamily="34" charset="0"/>
              </a:rPr>
              <a:t>   of any documents you require and email them to you.</a:t>
            </a:r>
          </a:p>
          <a:p>
            <a:pPr lvl="0"/>
            <a:r>
              <a:rPr lang="en-US" sz="2000" dirty="0">
                <a:solidFill>
                  <a:schemeClr val="bg1">
                    <a:lumMod val="95000"/>
                    <a:lumOff val="5000"/>
                  </a:schemeClr>
                </a:solidFill>
                <a:latin typeface="Arial Black" panose="020B0A04020102020204" pitchFamily="34" charset="0"/>
              </a:rPr>
              <a:t>If students have electronic documents to submit, they </a:t>
            </a:r>
          </a:p>
          <a:p>
            <a:pPr marL="0" lvl="0" indent="0">
              <a:buNone/>
            </a:pPr>
            <a:r>
              <a:rPr lang="en-US" sz="2000" dirty="0">
                <a:solidFill>
                  <a:schemeClr val="bg1">
                    <a:lumMod val="95000"/>
                    <a:lumOff val="5000"/>
                  </a:schemeClr>
                </a:solidFill>
                <a:latin typeface="Arial Black" panose="020B0A04020102020204" pitchFamily="34" charset="0"/>
              </a:rPr>
              <a:t>   can again either email them to you, or attach</a:t>
            </a:r>
          </a:p>
          <a:p>
            <a:pPr marL="0" lvl="0" indent="0">
              <a:buNone/>
            </a:pPr>
            <a:r>
              <a:rPr lang="en-US" sz="2000" dirty="0">
                <a:solidFill>
                  <a:schemeClr val="bg1">
                    <a:lumMod val="95000"/>
                    <a:lumOff val="5000"/>
                  </a:schemeClr>
                </a:solidFill>
                <a:latin typeface="Arial Black" panose="020B0A04020102020204" pitchFamily="34" charset="0"/>
              </a:rPr>
              <a:t>   them directly in the zoom meeting.</a:t>
            </a:r>
          </a:p>
          <a:p>
            <a:endParaRPr lang="en-US" dirty="0">
              <a:solidFill>
                <a:schemeClr val="bg1">
                  <a:lumMod val="95000"/>
                  <a:lumOff val="5000"/>
                </a:schemeClr>
              </a:solidFill>
              <a:latin typeface="Arial Black" panose="020B0A04020102020204" pitchFamily="34" charset="0"/>
            </a:endParaRPr>
          </a:p>
        </p:txBody>
      </p:sp>
      <p:pic>
        <p:nvPicPr>
          <p:cNvPr id="7" name="Picture 6">
            <a:extLst>
              <a:ext uri="{FF2B5EF4-FFF2-40B4-BE49-F238E27FC236}">
                <a16:creationId xmlns:a16="http://schemas.microsoft.com/office/drawing/2014/main" id="{1D612504-95FC-433F-9B0A-A8F9AF92BAF8}"/>
              </a:ext>
            </a:extLst>
          </p:cNvPr>
          <p:cNvPicPr>
            <a:picLocks noChangeAspect="1"/>
          </p:cNvPicPr>
          <p:nvPr/>
        </p:nvPicPr>
        <p:blipFill>
          <a:blip r:embed="rId3"/>
          <a:stretch>
            <a:fillRect/>
          </a:stretch>
        </p:blipFill>
        <p:spPr>
          <a:xfrm>
            <a:off x="8103777" y="3633537"/>
            <a:ext cx="3999920" cy="3022614"/>
          </a:xfrm>
          <a:prstGeom prst="rect">
            <a:avLst/>
          </a:prstGeom>
        </p:spPr>
      </p:pic>
    </p:spTree>
    <p:extLst>
      <p:ext uri="{BB962C8B-B14F-4D97-AF65-F5344CB8AC3E}">
        <p14:creationId xmlns:p14="http://schemas.microsoft.com/office/powerpoint/2010/main" val="215606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Arial Black" panose="020B0A04020102020204" pitchFamily="34" charset="0"/>
              </a:rPr>
              <a:t>How to accept a document through Zoom </a:t>
            </a:r>
            <a:r>
              <a:rPr lang="en-US" sz="2400" dirty="0">
                <a:solidFill>
                  <a:prstClr val="white"/>
                </a:solidFill>
                <a:latin typeface="Arial Black" panose="020B0A04020102020204" pitchFamily="34" charset="0"/>
              </a:rPr>
              <a:t>(</a:t>
            </a:r>
            <a:r>
              <a:rPr lang="en-US" sz="2400" dirty="0" err="1">
                <a:solidFill>
                  <a:prstClr val="white"/>
                </a:solidFill>
                <a:latin typeface="Arial Black" panose="020B0A04020102020204" pitchFamily="34" charset="0"/>
              </a:rPr>
              <a:t>con’t</a:t>
            </a:r>
            <a:r>
              <a:rPr lang="en-US" sz="2400" dirty="0">
                <a:solidFill>
                  <a:prstClr val="white"/>
                </a:solidFill>
                <a:latin typeface="Arial Black" panose="020B0A04020102020204" pitchFamily="34" charset="0"/>
              </a:rPr>
              <a:t>)</a:t>
            </a:r>
            <a:endParaRPr lang="en-US" sz="2400"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a:solidFill>
                  <a:schemeClr val="bg1">
                    <a:lumMod val="95000"/>
                    <a:lumOff val="5000"/>
                  </a:schemeClr>
                </a:solidFill>
                <a:latin typeface="Arial Black" panose="020B0A04020102020204" pitchFamily="34" charset="0"/>
              </a:rPr>
              <a:t>Another option would have the student(s) hold up any documents in</a:t>
            </a:r>
          </a:p>
          <a:p>
            <a:pPr marL="0" indent="0">
              <a:buNone/>
            </a:pPr>
            <a:r>
              <a:rPr lang="en-US" dirty="0">
                <a:solidFill>
                  <a:schemeClr val="bg1">
                    <a:lumMod val="95000"/>
                    <a:lumOff val="5000"/>
                  </a:schemeClr>
                </a:solidFill>
                <a:latin typeface="Arial Black" panose="020B0A04020102020204" pitchFamily="34" charset="0"/>
              </a:rPr>
              <a:t>  front of the camera to be captured by you. Using the sniping tool, </a:t>
            </a:r>
          </a:p>
          <a:p>
            <a:pPr marL="0" indent="0">
              <a:buNone/>
            </a:pPr>
            <a:r>
              <a:rPr lang="en-US" dirty="0">
                <a:solidFill>
                  <a:schemeClr val="bg1">
                    <a:lumMod val="95000"/>
                    <a:lumOff val="5000"/>
                  </a:schemeClr>
                </a:solidFill>
                <a:latin typeface="Arial Black" panose="020B0A04020102020204" pitchFamily="34" charset="0"/>
              </a:rPr>
              <a:t>  create a picture that </a:t>
            </a:r>
          </a:p>
          <a:p>
            <a:pPr marL="0" indent="0">
              <a:buNone/>
            </a:pPr>
            <a:r>
              <a:rPr lang="en-US" dirty="0">
                <a:solidFill>
                  <a:schemeClr val="bg1">
                    <a:lumMod val="95000"/>
                    <a:lumOff val="5000"/>
                  </a:schemeClr>
                </a:solidFill>
                <a:latin typeface="Arial Black" panose="020B0A04020102020204" pitchFamily="34" charset="0"/>
              </a:rPr>
              <a:t>  can be saved as a file. </a:t>
            </a:r>
          </a:p>
          <a:p>
            <a:r>
              <a:rPr lang="en-US">
                <a:solidFill>
                  <a:schemeClr val="bg1">
                    <a:lumMod val="95000"/>
                    <a:lumOff val="5000"/>
                  </a:schemeClr>
                </a:solidFill>
                <a:latin typeface="Arial Black" panose="020B0A04020102020204" pitchFamily="34" charset="0"/>
              </a:rPr>
              <a:t>Be </a:t>
            </a:r>
            <a:r>
              <a:rPr lang="en-US" dirty="0">
                <a:solidFill>
                  <a:schemeClr val="bg1">
                    <a:lumMod val="95000"/>
                    <a:lumOff val="5000"/>
                  </a:schemeClr>
                </a:solidFill>
                <a:latin typeface="Arial Black" panose="020B0A04020102020204" pitchFamily="34" charset="0"/>
              </a:rPr>
              <a:t>careful as clarity of the </a:t>
            </a:r>
          </a:p>
          <a:p>
            <a:pPr marL="0" indent="0">
              <a:buNone/>
            </a:pPr>
            <a:r>
              <a:rPr lang="en-US" dirty="0">
                <a:solidFill>
                  <a:schemeClr val="bg1">
                    <a:lumMod val="95000"/>
                    <a:lumOff val="5000"/>
                  </a:schemeClr>
                </a:solidFill>
                <a:latin typeface="Arial Black" panose="020B0A04020102020204" pitchFamily="34" charset="0"/>
              </a:rPr>
              <a:t>  document could be an issue </a:t>
            </a:r>
          </a:p>
          <a:p>
            <a:pPr marL="0" indent="0">
              <a:buNone/>
            </a:pPr>
            <a:r>
              <a:rPr lang="en-US" dirty="0">
                <a:solidFill>
                  <a:schemeClr val="bg1">
                    <a:lumMod val="95000"/>
                    <a:lumOff val="5000"/>
                  </a:schemeClr>
                </a:solidFill>
                <a:latin typeface="Arial Black" panose="020B0A04020102020204" pitchFamily="34" charset="0"/>
              </a:rPr>
              <a:t>  using this option.</a:t>
            </a:r>
          </a:p>
          <a:p>
            <a:endParaRPr lang="en-US" dirty="0">
              <a:solidFill>
                <a:schemeClr val="bg1">
                  <a:lumMod val="95000"/>
                  <a:lumOff val="5000"/>
                </a:schemeClr>
              </a:solidFill>
              <a:latin typeface="Arial Black" panose="020B0A04020102020204" pitchFamily="34" charset="0"/>
            </a:endParaRPr>
          </a:p>
        </p:txBody>
      </p:sp>
      <p:pic>
        <p:nvPicPr>
          <p:cNvPr id="5" name="Picture 4">
            <a:extLst>
              <a:ext uri="{FF2B5EF4-FFF2-40B4-BE49-F238E27FC236}">
                <a16:creationId xmlns:a16="http://schemas.microsoft.com/office/drawing/2014/main" id="{6F07DB7F-CD26-4072-B7D2-10B981DB6C86}"/>
              </a:ext>
            </a:extLst>
          </p:cNvPr>
          <p:cNvPicPr>
            <a:picLocks noChangeAspect="1"/>
          </p:cNvPicPr>
          <p:nvPr/>
        </p:nvPicPr>
        <p:blipFill>
          <a:blip r:embed="rId3"/>
          <a:stretch>
            <a:fillRect/>
          </a:stretch>
        </p:blipFill>
        <p:spPr>
          <a:xfrm>
            <a:off x="5414211" y="3188090"/>
            <a:ext cx="6301318" cy="3561905"/>
          </a:xfrm>
          <a:prstGeom prst="rect">
            <a:avLst/>
          </a:prstGeom>
        </p:spPr>
      </p:pic>
    </p:spTree>
    <p:extLst>
      <p:ext uri="{BB962C8B-B14F-4D97-AF65-F5344CB8AC3E}">
        <p14:creationId xmlns:p14="http://schemas.microsoft.com/office/powerpoint/2010/main" val="292056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Settings Through Zoom site</a:t>
            </a:r>
          </a:p>
        </p:txBody>
      </p:sp>
      <p:sp>
        <p:nvSpPr>
          <p:cNvPr id="3" name="Content Placeholder 2"/>
          <p:cNvSpPr>
            <a:spLocks noGrp="1"/>
          </p:cNvSpPr>
          <p:nvPr>
            <p:ph idx="1"/>
          </p:nvPr>
        </p:nvSpPr>
        <p:spPr/>
        <p:txBody>
          <a:bodyPr>
            <a:normAutofit/>
          </a:bodyPr>
          <a:lstStyle/>
          <a:p>
            <a:r>
              <a:rPr lang="en-US" dirty="0">
                <a:solidFill>
                  <a:schemeClr val="bg1">
                    <a:lumMod val="95000"/>
                    <a:lumOff val="5000"/>
                  </a:schemeClr>
                </a:solidFill>
                <a:latin typeface="Arial Black" panose="020B0A04020102020204" pitchFamily="34" charset="0"/>
              </a:rPr>
              <a:t>We are going to take a virtual tour of the advanced settings within Zoom that will allow you to enhance your experience</a:t>
            </a:r>
          </a:p>
          <a:p>
            <a:r>
              <a:rPr lang="en-US" dirty="0">
                <a:hlinkClick r:id="rId2"/>
              </a:rPr>
              <a:t>Zoom Sign In Link</a:t>
            </a:r>
            <a:endParaRPr lang="en-US" dirty="0">
              <a:solidFill>
                <a:schemeClr val="bg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280635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Settings through desktop app</a:t>
            </a:r>
          </a:p>
        </p:txBody>
      </p:sp>
      <p:sp>
        <p:nvSpPr>
          <p:cNvPr id="3" name="Content Placeholder 2"/>
          <p:cNvSpPr>
            <a:spLocks noGrp="1"/>
          </p:cNvSpPr>
          <p:nvPr>
            <p:ph idx="1"/>
          </p:nvPr>
        </p:nvSpPr>
        <p:spPr/>
        <p:txBody>
          <a:bodyPr>
            <a:normAutofit/>
          </a:bodyPr>
          <a:lstStyle/>
          <a:p>
            <a:pPr marL="0" indent="0">
              <a:buNone/>
            </a:pPr>
            <a:endParaRPr lang="en-US" dirty="0">
              <a:solidFill>
                <a:schemeClr val="bg1">
                  <a:lumMod val="95000"/>
                  <a:lumOff val="5000"/>
                </a:schemeClr>
              </a:solidFill>
              <a:latin typeface="Arial Black" panose="020B0A04020102020204" pitchFamily="34" charset="0"/>
            </a:endParaRPr>
          </a:p>
        </p:txBody>
      </p:sp>
      <p:pic>
        <p:nvPicPr>
          <p:cNvPr id="4" name="Picture 3">
            <a:extLst>
              <a:ext uri="{FF2B5EF4-FFF2-40B4-BE49-F238E27FC236}">
                <a16:creationId xmlns:a16="http://schemas.microsoft.com/office/drawing/2014/main" id="{A0F84CD9-0C1E-41D3-A518-09C2104BBCFC}"/>
              </a:ext>
            </a:extLst>
          </p:cNvPr>
          <p:cNvPicPr>
            <a:picLocks noChangeAspect="1"/>
          </p:cNvPicPr>
          <p:nvPr/>
        </p:nvPicPr>
        <p:blipFill>
          <a:blip r:embed="rId3"/>
          <a:stretch>
            <a:fillRect/>
          </a:stretch>
        </p:blipFill>
        <p:spPr>
          <a:xfrm>
            <a:off x="101642" y="1763918"/>
            <a:ext cx="5992769" cy="4928982"/>
          </a:xfrm>
          <a:prstGeom prst="rect">
            <a:avLst/>
          </a:prstGeom>
        </p:spPr>
      </p:pic>
      <p:pic>
        <p:nvPicPr>
          <p:cNvPr id="5" name="Picture 4">
            <a:extLst>
              <a:ext uri="{FF2B5EF4-FFF2-40B4-BE49-F238E27FC236}">
                <a16:creationId xmlns:a16="http://schemas.microsoft.com/office/drawing/2014/main" id="{881D3104-1C93-4D06-ACB6-6D84AE2B0344}"/>
              </a:ext>
            </a:extLst>
          </p:cNvPr>
          <p:cNvPicPr>
            <a:picLocks noChangeAspect="1"/>
          </p:cNvPicPr>
          <p:nvPr/>
        </p:nvPicPr>
        <p:blipFill>
          <a:blip r:embed="rId4"/>
          <a:stretch>
            <a:fillRect/>
          </a:stretch>
        </p:blipFill>
        <p:spPr>
          <a:xfrm>
            <a:off x="6062659" y="1763918"/>
            <a:ext cx="6024522" cy="4928982"/>
          </a:xfrm>
          <a:prstGeom prst="rect">
            <a:avLst/>
          </a:prstGeom>
        </p:spPr>
      </p:pic>
      <p:sp>
        <p:nvSpPr>
          <p:cNvPr id="6" name="Callout: Right Arrow 5">
            <a:extLst>
              <a:ext uri="{FF2B5EF4-FFF2-40B4-BE49-F238E27FC236}">
                <a16:creationId xmlns:a16="http://schemas.microsoft.com/office/drawing/2014/main" id="{17BEC0D5-A5DD-4F1A-BC90-38C440744FF6}"/>
              </a:ext>
            </a:extLst>
          </p:cNvPr>
          <p:cNvSpPr/>
          <p:nvPr/>
        </p:nvSpPr>
        <p:spPr>
          <a:xfrm>
            <a:off x="4381500" y="2255941"/>
            <a:ext cx="1455741" cy="48556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Settings</a:t>
            </a:r>
          </a:p>
        </p:txBody>
      </p:sp>
      <p:sp>
        <p:nvSpPr>
          <p:cNvPr id="8" name="Callout: Left Arrow 7">
            <a:extLst>
              <a:ext uri="{FF2B5EF4-FFF2-40B4-BE49-F238E27FC236}">
                <a16:creationId xmlns:a16="http://schemas.microsoft.com/office/drawing/2014/main" id="{AF2158E5-CB91-4A77-AA10-CD961CF6FB80}"/>
              </a:ext>
            </a:extLst>
          </p:cNvPr>
          <p:cNvSpPr/>
          <p:nvPr/>
        </p:nvSpPr>
        <p:spPr>
          <a:xfrm>
            <a:off x="8839597" y="5994400"/>
            <a:ext cx="2442370" cy="558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for More Settings</a:t>
            </a:r>
          </a:p>
        </p:txBody>
      </p:sp>
    </p:spTree>
    <p:extLst>
      <p:ext uri="{BB962C8B-B14F-4D97-AF65-F5344CB8AC3E}">
        <p14:creationId xmlns:p14="http://schemas.microsoft.com/office/powerpoint/2010/main" val="39681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Captions for Zoom Recording</a:t>
            </a:r>
          </a:p>
        </p:txBody>
      </p:sp>
      <p:sp>
        <p:nvSpPr>
          <p:cNvPr id="3" name="Content Placeholder 2"/>
          <p:cNvSpPr>
            <a:spLocks noGrp="1"/>
          </p:cNvSpPr>
          <p:nvPr>
            <p:ph idx="1"/>
          </p:nvPr>
        </p:nvSpPr>
        <p:spPr/>
        <p:txBody>
          <a:bodyPr>
            <a:normAutofit/>
          </a:bodyPr>
          <a:lstStyle/>
          <a:p>
            <a:endParaRPr lang="en-US" dirty="0">
              <a:solidFill>
                <a:schemeClr val="bg1">
                  <a:lumMod val="95000"/>
                  <a:lumOff val="5000"/>
                </a:schemeClr>
              </a:solidFill>
              <a:latin typeface="Arial Black" panose="020B0A04020102020204" pitchFamily="34" charset="0"/>
            </a:endParaRPr>
          </a:p>
          <a:p>
            <a:r>
              <a:rPr lang="en-US" dirty="0">
                <a:solidFill>
                  <a:schemeClr val="bg1">
                    <a:lumMod val="95000"/>
                    <a:lumOff val="5000"/>
                  </a:schemeClr>
                </a:solidFill>
                <a:latin typeface="Arial Black" panose="020B0A04020102020204" pitchFamily="34" charset="0"/>
                <a:hlinkClick r:id="rId2"/>
              </a:rPr>
              <a:t>How to Turn on Captions for Zoom Recording</a:t>
            </a:r>
            <a:r>
              <a:rPr lang="en-US" dirty="0">
                <a:solidFill>
                  <a:schemeClr val="bg1">
                    <a:lumMod val="95000"/>
                    <a:lumOff val="5000"/>
                  </a:schemeClr>
                </a:solidFill>
                <a:latin typeface="Arial Black" panose="020B0A04020102020204" pitchFamily="34" charset="0"/>
              </a:rPr>
              <a:t> </a:t>
            </a:r>
          </a:p>
        </p:txBody>
      </p:sp>
    </p:spTree>
    <p:extLst>
      <p:ext uri="{BB962C8B-B14F-4D97-AF65-F5344CB8AC3E}">
        <p14:creationId xmlns:p14="http://schemas.microsoft.com/office/powerpoint/2010/main" val="202398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F4C1-D2CE-436E-8B71-A3ECAEAFD4D8}"/>
              </a:ext>
            </a:extLst>
          </p:cNvPr>
          <p:cNvSpPr>
            <a:spLocks noGrp="1"/>
          </p:cNvSpPr>
          <p:nvPr>
            <p:ph type="title"/>
          </p:nvPr>
        </p:nvSpPr>
        <p:spPr/>
        <p:txBody>
          <a:bodyPr/>
          <a:lstStyle/>
          <a:p>
            <a:r>
              <a:rPr lang="en-US" dirty="0"/>
              <a:t>What is the difference between a Zoom meeting and a Zoom webinar?</a:t>
            </a:r>
          </a:p>
        </p:txBody>
      </p:sp>
      <p:sp>
        <p:nvSpPr>
          <p:cNvPr id="3" name="Content Placeholder 2">
            <a:extLst>
              <a:ext uri="{FF2B5EF4-FFF2-40B4-BE49-F238E27FC236}">
                <a16:creationId xmlns:a16="http://schemas.microsoft.com/office/drawing/2014/main" id="{DDE3520A-0A43-4C9D-AE77-005BD1B893A2}"/>
              </a:ext>
            </a:extLst>
          </p:cNvPr>
          <p:cNvSpPr>
            <a:spLocks noGrp="1"/>
          </p:cNvSpPr>
          <p:nvPr>
            <p:ph idx="1"/>
          </p:nvPr>
        </p:nvSpPr>
        <p:spPr/>
        <p:txBody>
          <a:bodyPr/>
          <a:lstStyle/>
          <a:p>
            <a:pPr marL="0" marR="0" indent="0">
              <a:lnSpc>
                <a:spcPct val="107000"/>
              </a:lnSpc>
              <a:spcBef>
                <a:spcPts val="0"/>
              </a:spcBef>
              <a:spcAft>
                <a:spcPts val="800"/>
              </a:spcAft>
              <a:buNone/>
            </a:pPr>
            <a:r>
              <a:rPr lang="en-US"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 standard Zoom meeting is fully interactive and allows all participants the ability to see, speak, hear, and screen-share with each other. </a:t>
            </a:r>
          </a:p>
          <a:p>
            <a:pPr marL="0" marR="0" indent="0">
              <a:lnSpc>
                <a:spcPct val="107000"/>
              </a:lnSpc>
              <a:spcBef>
                <a:spcPts val="0"/>
              </a:spcBef>
              <a:spcAft>
                <a:spcPts val="800"/>
              </a:spcAft>
              <a:buNone/>
            </a:pPr>
            <a:r>
              <a:rPr lang="en-US"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 Zoom webinar is a view-only platform where the attendees cannot see each other, and the Host cannot see the attendees. A webinar has registration, reporting and in-meeting chat for attendees.” </a:t>
            </a:r>
          </a:p>
          <a:p>
            <a:pPr marL="0" marR="0" indent="0">
              <a:lnSpc>
                <a:spcPct val="107000"/>
              </a:lnSpc>
              <a:spcBef>
                <a:spcPts val="0"/>
              </a:spcBef>
              <a:spcAft>
                <a:spcPts val="800"/>
              </a:spcAft>
              <a:buNone/>
            </a:pPr>
            <a:r>
              <a:rPr lang="en-US"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(Source: </a:t>
            </a:r>
            <a:r>
              <a:rPr lang="en-US" u="sng" dirty="0">
                <a:solidFill>
                  <a:schemeClr val="bg1"/>
                </a:solidFill>
                <a:latin typeface="Arial Black" panose="020B0A040201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https://impact.extension.org/zoom/</a:t>
            </a:r>
            <a:r>
              <a:rPr lang="en-US"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a:t>
            </a:r>
            <a:endParaRPr lang="en-US" sz="2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081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latin typeface="Arial Black" panose="020B0A04020102020204" pitchFamily="34" charset="0"/>
              </a:rPr>
              <a:t>Privileges of Co-Hosts in Zoom meetings</a:t>
            </a:r>
          </a:p>
        </p:txBody>
      </p:sp>
      <p:sp>
        <p:nvSpPr>
          <p:cNvPr id="3" name="Content Placeholder 2"/>
          <p:cNvSpPr>
            <a:spLocks noGrp="1"/>
          </p:cNvSpPr>
          <p:nvPr>
            <p:ph idx="1"/>
          </p:nvPr>
        </p:nvSpPr>
        <p:spPr>
          <a:xfrm>
            <a:off x="1141412" y="1588167"/>
            <a:ext cx="9905999" cy="4848727"/>
          </a:xfrm>
        </p:spPr>
        <p:txBody>
          <a:bodyPr>
            <a:noAutofit/>
          </a:bodyPr>
          <a:lstStyle/>
          <a:p>
            <a:pPr marL="0" indent="0">
              <a:buNone/>
            </a:pPr>
            <a:r>
              <a:rPr lang="en-US" sz="1350" dirty="0">
                <a:solidFill>
                  <a:schemeClr val="bg1"/>
                </a:solidFill>
                <a:latin typeface="Arial Black" panose="020B0A04020102020204" pitchFamily="34" charset="0"/>
              </a:rPr>
              <a:t>The co-host feature allows the host to share hosting privileges with another user, allowing the co-host to manage the administrative side of the meeting, such as managing participants or starting/stopping the recording. The host must assign a co-host. There is no limitation on the number of co-hosts you can have in a meeting or webinar.</a:t>
            </a:r>
          </a:p>
          <a:p>
            <a:pPr marL="0" indent="0">
              <a:buNone/>
            </a:pPr>
            <a:r>
              <a:rPr lang="en-US" sz="1350" dirty="0">
                <a:solidFill>
                  <a:schemeClr val="bg1"/>
                </a:solidFill>
                <a:latin typeface="Arial Black" panose="020B0A04020102020204" pitchFamily="34" charset="0"/>
              </a:rPr>
              <a:t>Co-hosts do not have access to the following controls as they are only available as host controls in a meeting:</a:t>
            </a:r>
          </a:p>
          <a:p>
            <a:pPr lvl="0"/>
            <a:r>
              <a:rPr lang="en-US" sz="1350" dirty="0">
                <a:latin typeface="Arial Black" panose="020B0A04020102020204" pitchFamily="34" charset="0"/>
              </a:rPr>
              <a:t>Start </a:t>
            </a:r>
            <a:r>
              <a:rPr lang="en-US" sz="1350" u="sng" dirty="0">
                <a:latin typeface="Arial Black" panose="020B0A04020102020204" pitchFamily="34" charset="0"/>
                <a:hlinkClick r:id="rId3">
                  <a:extLst>
                    <a:ext uri="{A12FA001-AC4F-418D-AE19-62706E023703}">
                      <ahyp:hlinkClr xmlns:ahyp="http://schemas.microsoft.com/office/drawing/2018/hyperlinkcolor" val="tx"/>
                    </a:ext>
                  </a:extLst>
                </a:hlinkClick>
              </a:rPr>
              <a:t>closed captioning</a:t>
            </a:r>
            <a:r>
              <a:rPr lang="en-US" sz="1350" dirty="0">
                <a:latin typeface="Arial Black" panose="020B0A04020102020204" pitchFamily="34" charset="0"/>
              </a:rPr>
              <a:t> and assign someone or a third-party to provide closed captioning</a:t>
            </a:r>
          </a:p>
          <a:p>
            <a:pPr lvl="0"/>
            <a:r>
              <a:rPr lang="en-US" sz="1350" dirty="0">
                <a:latin typeface="Arial Black" panose="020B0A04020102020204" pitchFamily="34" charset="0"/>
              </a:rPr>
              <a:t>Start live streaming</a:t>
            </a:r>
          </a:p>
          <a:p>
            <a:pPr lvl="0"/>
            <a:r>
              <a:rPr lang="en-US" sz="1350" dirty="0">
                <a:latin typeface="Arial Black" panose="020B0A04020102020204" pitchFamily="34" charset="0"/>
              </a:rPr>
              <a:t>End meeting for all participants</a:t>
            </a:r>
          </a:p>
          <a:p>
            <a:pPr lvl="0"/>
            <a:r>
              <a:rPr lang="en-US" sz="1350" dirty="0">
                <a:latin typeface="Arial Black" panose="020B0A04020102020204" pitchFamily="34" charset="0"/>
              </a:rPr>
              <a:t>Make another participant a co-host</a:t>
            </a:r>
          </a:p>
          <a:p>
            <a:pPr lvl="0"/>
            <a:r>
              <a:rPr lang="en-US" sz="1350" dirty="0">
                <a:latin typeface="Arial Black" panose="020B0A04020102020204" pitchFamily="34" charset="0"/>
              </a:rPr>
              <a:t>Start </a:t>
            </a:r>
            <a:r>
              <a:rPr lang="en-US" sz="1350" u="sng" dirty="0">
                <a:latin typeface="Arial Black" panose="020B0A04020102020204" pitchFamily="34" charset="0"/>
                <a:hlinkClick r:id="rId4">
                  <a:extLst>
                    <a:ext uri="{A12FA001-AC4F-418D-AE19-62706E023703}">
                      <ahyp:hlinkClr xmlns:ahyp="http://schemas.microsoft.com/office/drawing/2018/hyperlinkcolor" val="tx"/>
                    </a:ext>
                  </a:extLst>
                </a:hlinkClick>
              </a:rPr>
              <a:t>breakout rooms</a:t>
            </a:r>
            <a:r>
              <a:rPr lang="en-US" sz="1350" dirty="0">
                <a:latin typeface="Arial Black" panose="020B0A04020102020204" pitchFamily="34" charset="0"/>
              </a:rPr>
              <a:t> or move participants from one breakout room to another</a:t>
            </a:r>
          </a:p>
          <a:p>
            <a:pPr lvl="0"/>
            <a:r>
              <a:rPr lang="en-US" sz="1350" dirty="0">
                <a:latin typeface="Arial Black" panose="020B0A04020102020204" pitchFamily="34" charset="0"/>
              </a:rPr>
              <a:t>Start </a:t>
            </a:r>
            <a:r>
              <a:rPr lang="en-US" sz="1350" u="sng" dirty="0">
                <a:latin typeface="Arial Black" panose="020B0A04020102020204" pitchFamily="34" charset="0"/>
                <a:hlinkClick r:id="rId5">
                  <a:extLst>
                    <a:ext uri="{A12FA001-AC4F-418D-AE19-62706E023703}">
                      <ahyp:hlinkClr xmlns:ahyp="http://schemas.microsoft.com/office/drawing/2018/hyperlinkcolor" val="tx"/>
                    </a:ext>
                  </a:extLst>
                </a:hlinkClick>
              </a:rPr>
              <a:t>waiting room</a:t>
            </a:r>
            <a:r>
              <a:rPr lang="en-US" sz="1350" dirty="0">
                <a:latin typeface="Arial Black" panose="020B0A04020102020204" pitchFamily="34" charset="0"/>
              </a:rPr>
              <a:t> (co-hosts can place participants in waiting room or admit/remove participants from the waiting room)</a:t>
            </a:r>
          </a:p>
          <a:p>
            <a:pPr lvl="0"/>
            <a:r>
              <a:rPr lang="en-US" sz="1350" dirty="0">
                <a:latin typeface="Arial Black" panose="020B0A04020102020204" pitchFamily="34" charset="0"/>
              </a:rPr>
              <a:t>Co-hosts also cannot start a meeting. If a host needs someone else to be able to start the meeting, they can assign an </a:t>
            </a:r>
            <a:r>
              <a:rPr lang="en-US" sz="1350" u="sng" dirty="0">
                <a:latin typeface="Arial Black" panose="020B0A04020102020204" pitchFamily="34" charset="0"/>
                <a:hlinkClick r:id="rId6">
                  <a:extLst>
                    <a:ext uri="{A12FA001-AC4F-418D-AE19-62706E023703}">
                      <ahyp:hlinkClr xmlns:ahyp="http://schemas.microsoft.com/office/drawing/2018/hyperlinkcolor" val="tx"/>
                    </a:ext>
                  </a:extLst>
                </a:hlinkClick>
              </a:rPr>
              <a:t>alternative host</a:t>
            </a:r>
            <a:r>
              <a:rPr lang="en-US" sz="1350" dirty="0">
                <a:latin typeface="Arial Black" panose="020B0A04020102020204" pitchFamily="34" charset="0"/>
              </a:rPr>
              <a:t>. </a:t>
            </a:r>
          </a:p>
        </p:txBody>
      </p:sp>
    </p:spTree>
    <p:extLst>
      <p:ext uri="{BB962C8B-B14F-4D97-AF65-F5344CB8AC3E}">
        <p14:creationId xmlns:p14="http://schemas.microsoft.com/office/powerpoint/2010/main" val="116895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is Zoom?</a:t>
            </a:r>
          </a:p>
        </p:txBody>
      </p:sp>
      <p:sp>
        <p:nvSpPr>
          <p:cNvPr id="3" name="Content Placeholder 2"/>
          <p:cNvSpPr>
            <a:spLocks noGrp="1"/>
          </p:cNvSpPr>
          <p:nvPr>
            <p:ph idx="1"/>
          </p:nvPr>
        </p:nvSpPr>
        <p:spPr/>
        <p:txBody>
          <a:bodyPr>
            <a:normAutofit/>
          </a:bodyPr>
          <a:lstStyle/>
          <a:p>
            <a:r>
              <a:rPr lang="en-US" dirty="0">
                <a:solidFill>
                  <a:schemeClr val="bg1">
                    <a:lumMod val="95000"/>
                    <a:lumOff val="5000"/>
                  </a:schemeClr>
                </a:solidFill>
                <a:latin typeface="Arial Black" panose="020B0A04020102020204" pitchFamily="34" charset="0"/>
              </a:rPr>
              <a:t>Zoom is a Cloud-based application that is capable of integrating video conferencing and instant messaging solutions in one location</a:t>
            </a:r>
          </a:p>
          <a:p>
            <a:r>
              <a:rPr lang="en-US" dirty="0">
                <a:solidFill>
                  <a:schemeClr val="bg1">
                    <a:lumMod val="95000"/>
                    <a:lumOff val="5000"/>
                  </a:schemeClr>
                </a:solidFill>
                <a:latin typeface="Arial Black" panose="020B0A04020102020204" pitchFamily="34" charset="0"/>
              </a:rPr>
              <a:t>Zoom is a popular application for educations, employers, employees, and students across the globe</a:t>
            </a:r>
          </a:p>
          <a:p>
            <a:r>
              <a:rPr lang="en-US" dirty="0">
                <a:solidFill>
                  <a:schemeClr val="bg1">
                    <a:lumMod val="95000"/>
                    <a:lumOff val="5000"/>
                  </a:schemeClr>
                </a:solidFill>
                <a:latin typeface="Arial Black" panose="020B0A04020102020204" pitchFamily="34" charset="0"/>
              </a:rPr>
              <a:t>Zoom can be used for personal meetings without a cost or for professional use with monthly/annual fees</a:t>
            </a:r>
          </a:p>
        </p:txBody>
      </p:sp>
    </p:spTree>
    <p:extLst>
      <p:ext uri="{BB962C8B-B14F-4D97-AF65-F5344CB8AC3E}">
        <p14:creationId xmlns:p14="http://schemas.microsoft.com/office/powerpoint/2010/main" val="418545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Enabling a Co-Host - Members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1">
                    <a:lumMod val="95000"/>
                    <a:lumOff val="5000"/>
                  </a:schemeClr>
                </a:solidFill>
                <a:latin typeface="Arial Black" panose="020B0A04020102020204" pitchFamily="34" charset="0"/>
              </a:rPr>
              <a:t>To enable the Co-host feature for all members of your organization:</a:t>
            </a:r>
          </a:p>
          <a:p>
            <a:pPr marL="0" indent="0">
              <a:buNone/>
            </a:pPr>
            <a:r>
              <a:rPr lang="en-US" dirty="0">
                <a:solidFill>
                  <a:schemeClr val="bg1">
                    <a:lumMod val="95000"/>
                    <a:lumOff val="5000"/>
                  </a:schemeClr>
                </a:solidFill>
                <a:latin typeface="Arial Black" panose="020B0A04020102020204" pitchFamily="34" charset="0"/>
              </a:rPr>
              <a:t>1.	Sign into the Zoom web portal as an administrator with the privilege to edit Account settings, and click Account Settings.</a:t>
            </a:r>
          </a:p>
          <a:p>
            <a:pPr marL="0" indent="0">
              <a:buNone/>
            </a:pPr>
            <a:r>
              <a:rPr lang="en-US" dirty="0">
                <a:solidFill>
                  <a:schemeClr val="bg1">
                    <a:lumMod val="95000"/>
                    <a:lumOff val="5000"/>
                  </a:schemeClr>
                </a:solidFill>
                <a:latin typeface="Arial Black" panose="020B0A04020102020204" pitchFamily="34" charset="0"/>
              </a:rPr>
              <a:t>2.	Navigate to the Co-host option on the Meeting tab and verify that the setting is enabled.</a:t>
            </a:r>
          </a:p>
          <a:p>
            <a:pPr marL="0" indent="0">
              <a:buNone/>
            </a:pPr>
            <a:r>
              <a:rPr lang="en-US" dirty="0">
                <a:solidFill>
                  <a:schemeClr val="bg1">
                    <a:lumMod val="95000"/>
                    <a:lumOff val="5000"/>
                  </a:schemeClr>
                </a:solidFill>
                <a:latin typeface="Arial Black" panose="020B0A04020102020204" pitchFamily="34" charset="0"/>
              </a:rPr>
              <a:t>If the setting is disabled, click the Status toggle to enable it. If a verification dialog displays, choose Turn On to verify the change.</a:t>
            </a:r>
          </a:p>
          <a:p>
            <a:pPr marL="0" indent="0">
              <a:buNone/>
            </a:pPr>
            <a:r>
              <a:rPr lang="en-US" dirty="0">
                <a:solidFill>
                  <a:schemeClr val="bg1">
                    <a:lumMod val="95000"/>
                    <a:lumOff val="5000"/>
                  </a:schemeClr>
                </a:solidFill>
                <a:latin typeface="Arial Black" panose="020B0A04020102020204" pitchFamily="34" charset="0"/>
              </a:rPr>
              <a:t>3.	(Optional) If you want to make this setting mandatory for all users in your account, click the lock icon, and then click Lock to confirm the setting.</a:t>
            </a:r>
          </a:p>
          <a:p>
            <a:pPr marL="0" indent="0">
              <a:buNone/>
            </a:pPr>
            <a:endParaRPr lang="en-US" dirty="0">
              <a:solidFill>
                <a:schemeClr val="bg1">
                  <a:lumMod val="95000"/>
                  <a:lumOff val="5000"/>
                </a:schemeClr>
              </a:solidFill>
              <a:latin typeface="Arial Black" panose="020B0A04020102020204" pitchFamily="34" charset="0"/>
            </a:endParaRPr>
          </a:p>
        </p:txBody>
      </p:sp>
      <p:sp>
        <p:nvSpPr>
          <p:cNvPr id="4" name="Footer Placeholder 3">
            <a:extLst>
              <a:ext uri="{FF2B5EF4-FFF2-40B4-BE49-F238E27FC236}">
                <a16:creationId xmlns:a16="http://schemas.microsoft.com/office/drawing/2014/main" id="{351C4FA8-99FA-472D-A598-340C45A963A2}"/>
              </a:ext>
            </a:extLst>
          </p:cNvPr>
          <p:cNvSpPr>
            <a:spLocks noGrp="1"/>
          </p:cNvSpPr>
          <p:nvPr>
            <p:ph type="ftr" sz="quarter" idx="11"/>
          </p:nvPr>
        </p:nvSpPr>
        <p:spPr>
          <a:xfrm>
            <a:off x="1141411" y="5883275"/>
            <a:ext cx="7425073" cy="365125"/>
          </a:xfrm>
        </p:spPr>
        <p:txBody>
          <a:bodyPr/>
          <a:lstStyle/>
          <a:p>
            <a:r>
              <a:rPr lang="fr-FR" sz="1200" b="1" dirty="0"/>
              <a:t>Source: https://support.zoom.us/hc/en-us/articles/206330935-Enabling-and-adding-a-co-host</a:t>
            </a:r>
            <a:endParaRPr lang="en-US" sz="1200" b="1" dirty="0"/>
          </a:p>
        </p:txBody>
      </p:sp>
    </p:spTree>
    <p:extLst>
      <p:ext uri="{BB962C8B-B14F-4D97-AF65-F5344CB8AC3E}">
        <p14:creationId xmlns:p14="http://schemas.microsoft.com/office/powerpoint/2010/main" val="162830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alternative host</a:t>
            </a:r>
          </a:p>
        </p:txBody>
      </p:sp>
      <p:sp>
        <p:nvSpPr>
          <p:cNvPr id="3" name="Content Placeholder 2"/>
          <p:cNvSpPr>
            <a:spLocks noGrp="1"/>
          </p:cNvSpPr>
          <p:nvPr>
            <p:ph idx="1"/>
          </p:nvPr>
        </p:nvSpPr>
        <p:spPr/>
        <p:txBody>
          <a:bodyPr>
            <a:normAutofit/>
          </a:bodyPr>
          <a:lstStyle/>
          <a:p>
            <a:r>
              <a:rPr lang="en-US" dirty="0">
                <a:solidFill>
                  <a:schemeClr val="bg1">
                    <a:lumMod val="95000"/>
                    <a:lumOff val="5000"/>
                  </a:schemeClr>
                </a:solidFill>
                <a:latin typeface="Arial Black" panose="020B0A04020102020204" pitchFamily="34" charset="0"/>
              </a:rPr>
              <a:t>Alternative hosts can start a meeting on the host’s behalf</a:t>
            </a:r>
          </a:p>
          <a:p>
            <a:r>
              <a:rPr lang="en-US" dirty="0">
                <a:solidFill>
                  <a:schemeClr val="bg1">
                    <a:lumMod val="95000"/>
                    <a:lumOff val="5000"/>
                  </a:schemeClr>
                </a:solidFill>
                <a:latin typeface="Arial Black" panose="020B0A04020102020204" pitchFamily="34" charset="0"/>
              </a:rPr>
              <a:t>They are unable to schedule on the behalf of the host</a:t>
            </a:r>
          </a:p>
          <a:p>
            <a:r>
              <a:rPr lang="en-US" dirty="0">
                <a:solidFill>
                  <a:schemeClr val="bg1">
                    <a:lumMod val="95000"/>
                    <a:lumOff val="5000"/>
                  </a:schemeClr>
                </a:solidFill>
                <a:latin typeface="Arial Black" panose="020B0A04020102020204" pitchFamily="34" charset="0"/>
              </a:rPr>
              <a:t>If the host needs assistance, they can assign a co-host during the meeting</a:t>
            </a:r>
          </a:p>
        </p:txBody>
      </p:sp>
      <p:sp>
        <p:nvSpPr>
          <p:cNvPr id="4" name="Footer Placeholder 3">
            <a:extLst>
              <a:ext uri="{FF2B5EF4-FFF2-40B4-BE49-F238E27FC236}">
                <a16:creationId xmlns:a16="http://schemas.microsoft.com/office/drawing/2014/main" id="{AFFCDC02-B8BA-47C9-A3C1-FBD9547087D2}"/>
              </a:ext>
            </a:extLst>
          </p:cNvPr>
          <p:cNvSpPr>
            <a:spLocks noGrp="1"/>
          </p:cNvSpPr>
          <p:nvPr>
            <p:ph type="ftr" sz="quarter" idx="11"/>
          </p:nvPr>
        </p:nvSpPr>
        <p:spPr/>
        <p:txBody>
          <a:bodyPr/>
          <a:lstStyle/>
          <a:p>
            <a:r>
              <a:rPr lang="fr-FR" sz="1200" b="1" dirty="0"/>
              <a:t>Source: https://support.zoom.us/hc/en-us/articles/208220166-Alternative-Host</a:t>
            </a:r>
            <a:endParaRPr lang="en-US" sz="1200" b="1" dirty="0"/>
          </a:p>
        </p:txBody>
      </p:sp>
    </p:spTree>
    <p:extLst>
      <p:ext uri="{BB962C8B-B14F-4D97-AF65-F5344CB8AC3E}">
        <p14:creationId xmlns:p14="http://schemas.microsoft.com/office/powerpoint/2010/main" val="239607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Some helpful tips</a:t>
            </a:r>
          </a:p>
        </p:txBody>
      </p:sp>
      <p:sp>
        <p:nvSpPr>
          <p:cNvPr id="3" name="Content Placeholder 2"/>
          <p:cNvSpPr>
            <a:spLocks noGrp="1"/>
          </p:cNvSpPr>
          <p:nvPr>
            <p:ph idx="1"/>
          </p:nvPr>
        </p:nvSpPr>
        <p:spPr>
          <a:xfrm>
            <a:off x="1141413" y="2249487"/>
            <a:ext cx="7064124" cy="4355850"/>
          </a:xfrm>
        </p:spPr>
        <p:txBody>
          <a:bodyPr>
            <a:normAutofit fontScale="77500" lnSpcReduction="20000"/>
          </a:bodyPr>
          <a:lstStyle/>
          <a:p>
            <a:r>
              <a:rPr lang="en-US" dirty="0">
                <a:solidFill>
                  <a:schemeClr val="bg1">
                    <a:lumMod val="95000"/>
                    <a:lumOff val="5000"/>
                  </a:schemeClr>
                </a:solidFill>
                <a:latin typeface="Arial Black" panose="020B0A04020102020204" pitchFamily="34" charset="0"/>
              </a:rPr>
              <a:t>Set up your account and have adequate time to play with your settings prior to the first meeting</a:t>
            </a:r>
          </a:p>
          <a:p>
            <a:r>
              <a:rPr lang="en-US" dirty="0">
                <a:solidFill>
                  <a:schemeClr val="bg1">
                    <a:lumMod val="95000"/>
                    <a:lumOff val="5000"/>
                  </a:schemeClr>
                </a:solidFill>
                <a:latin typeface="Arial Black" panose="020B0A04020102020204" pitchFamily="34" charset="0"/>
              </a:rPr>
              <a:t>If you connect personal headphones with microphone to the thin client at CF, you will need to select your preferred device(s) as your sources for hearing and speaking during the presentation (See the screen snipping to the right)</a:t>
            </a:r>
          </a:p>
          <a:p>
            <a:r>
              <a:rPr lang="en-US" dirty="0">
                <a:solidFill>
                  <a:schemeClr val="bg1">
                    <a:lumMod val="95000"/>
                    <a:lumOff val="5000"/>
                  </a:schemeClr>
                </a:solidFill>
                <a:latin typeface="Arial Black" panose="020B0A04020102020204" pitchFamily="34" charset="0"/>
              </a:rPr>
              <a:t>Dress professionally, even below the camera view</a:t>
            </a:r>
          </a:p>
          <a:p>
            <a:r>
              <a:rPr lang="en-US" dirty="0">
                <a:solidFill>
                  <a:schemeClr val="bg1">
                    <a:lumMod val="95000"/>
                    <a:lumOff val="5000"/>
                  </a:schemeClr>
                </a:solidFill>
                <a:latin typeface="Arial Black" panose="020B0A04020102020204" pitchFamily="34" charset="0"/>
              </a:rPr>
              <a:t>Prepare for Zoom meetings as you would for an actual meeting</a:t>
            </a:r>
          </a:p>
          <a:p>
            <a:r>
              <a:rPr lang="en-US" dirty="0">
                <a:solidFill>
                  <a:schemeClr val="bg1">
                    <a:lumMod val="95000"/>
                    <a:lumOff val="5000"/>
                  </a:schemeClr>
                </a:solidFill>
                <a:latin typeface="Arial Black" panose="020B0A04020102020204" pitchFamily="34" charset="0"/>
              </a:rPr>
              <a:t>Smile</a:t>
            </a:r>
          </a:p>
          <a:p>
            <a:r>
              <a:rPr lang="en-US" dirty="0">
                <a:solidFill>
                  <a:schemeClr val="bg1">
                    <a:lumMod val="95000"/>
                    <a:lumOff val="5000"/>
                  </a:schemeClr>
                </a:solidFill>
                <a:latin typeface="Arial Black" panose="020B0A04020102020204" pitchFamily="34" charset="0"/>
              </a:rPr>
              <a:t>Breathe</a:t>
            </a:r>
          </a:p>
        </p:txBody>
      </p:sp>
      <p:pic>
        <p:nvPicPr>
          <p:cNvPr id="4" name="Picture 3">
            <a:extLst>
              <a:ext uri="{FF2B5EF4-FFF2-40B4-BE49-F238E27FC236}">
                <a16:creationId xmlns:a16="http://schemas.microsoft.com/office/drawing/2014/main" id="{7F1016A2-94AC-4E19-9713-FB6EFBBC5D36}"/>
              </a:ext>
            </a:extLst>
          </p:cNvPr>
          <p:cNvPicPr>
            <a:picLocks noChangeAspect="1"/>
          </p:cNvPicPr>
          <p:nvPr/>
        </p:nvPicPr>
        <p:blipFill>
          <a:blip r:embed="rId2"/>
          <a:stretch>
            <a:fillRect/>
          </a:stretch>
        </p:blipFill>
        <p:spPr>
          <a:xfrm>
            <a:off x="8375584" y="2504631"/>
            <a:ext cx="3694496" cy="4230991"/>
          </a:xfrm>
          <a:prstGeom prst="rect">
            <a:avLst/>
          </a:prstGeom>
        </p:spPr>
      </p:pic>
    </p:spTree>
    <p:extLst>
      <p:ext uri="{BB962C8B-B14F-4D97-AF65-F5344CB8AC3E}">
        <p14:creationId xmlns:p14="http://schemas.microsoft.com/office/powerpoint/2010/main" val="233765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7886"/>
            <a:ext cx="9905998" cy="1478570"/>
          </a:xfrm>
        </p:spPr>
        <p:txBody>
          <a:bodyPr/>
          <a:lstStyle/>
          <a:p>
            <a:r>
              <a:rPr lang="en-US" dirty="0">
                <a:solidFill>
                  <a:prstClr val="white"/>
                </a:solidFill>
                <a:latin typeface="Arial Black" panose="020B0A04020102020204" pitchFamily="34" charset="0"/>
              </a:rPr>
              <a:t>Some helpful tips </a:t>
            </a:r>
            <a:r>
              <a:rPr lang="en-US" sz="2400" dirty="0">
                <a:solidFill>
                  <a:prstClr val="white"/>
                </a:solidFill>
                <a:latin typeface="Arial Black" panose="020B0A04020102020204" pitchFamily="34" charset="0"/>
              </a:rPr>
              <a:t>(</a:t>
            </a:r>
            <a:r>
              <a:rPr lang="en-US" sz="2400" dirty="0" err="1">
                <a:solidFill>
                  <a:prstClr val="white"/>
                </a:solidFill>
                <a:latin typeface="Arial Black" panose="020B0A04020102020204" pitchFamily="34" charset="0"/>
              </a:rPr>
              <a:t>con’t</a:t>
            </a:r>
            <a:r>
              <a:rPr lang="en-US" sz="2400" dirty="0">
                <a:solidFill>
                  <a:prstClr val="white"/>
                </a:solidFill>
                <a:latin typeface="Arial Black" panose="020B0A04020102020204" pitchFamily="34" charset="0"/>
              </a:rPr>
              <a:t>)</a:t>
            </a:r>
            <a:endParaRPr lang="en-US" sz="2400" dirty="0">
              <a:latin typeface="Arial Black" panose="020B0A04020102020204" pitchFamily="34" charset="0"/>
            </a:endParaRPr>
          </a:p>
        </p:txBody>
      </p:sp>
      <p:sp>
        <p:nvSpPr>
          <p:cNvPr id="3" name="Content Placeholder 2"/>
          <p:cNvSpPr>
            <a:spLocks noGrp="1"/>
          </p:cNvSpPr>
          <p:nvPr>
            <p:ph idx="1"/>
          </p:nvPr>
        </p:nvSpPr>
        <p:spPr>
          <a:xfrm>
            <a:off x="1141412" y="1503947"/>
            <a:ext cx="9905999" cy="4644190"/>
          </a:xfrm>
        </p:spPr>
        <p:txBody>
          <a:bodyPr>
            <a:noAutofit/>
          </a:bodyPr>
          <a:lstStyle/>
          <a:p>
            <a:r>
              <a:rPr lang="en-US" sz="1600" dirty="0">
                <a:solidFill>
                  <a:schemeClr val="bg1">
                    <a:lumMod val="95000"/>
                    <a:lumOff val="5000"/>
                  </a:schemeClr>
                </a:solidFill>
                <a:latin typeface="Arial Black" panose="020B0A04020102020204" pitchFamily="34" charset="0"/>
              </a:rPr>
              <a:t>Check your surroundings before your meeting</a:t>
            </a:r>
          </a:p>
          <a:p>
            <a:r>
              <a:rPr lang="en-US" sz="1600" dirty="0">
                <a:solidFill>
                  <a:schemeClr val="bg1">
                    <a:lumMod val="95000"/>
                    <a:lumOff val="5000"/>
                  </a:schemeClr>
                </a:solidFill>
                <a:latin typeface="Arial Black" panose="020B0A04020102020204" pitchFamily="34" charset="0"/>
              </a:rPr>
              <a:t>Ensure you do not have animals, significant others, or children that could interrupt your meeting</a:t>
            </a:r>
          </a:p>
          <a:p>
            <a:r>
              <a:rPr lang="en-US" sz="1600" dirty="0">
                <a:solidFill>
                  <a:schemeClr val="bg1">
                    <a:lumMod val="95000"/>
                    <a:lumOff val="5000"/>
                  </a:schemeClr>
                </a:solidFill>
                <a:latin typeface="Arial Black" panose="020B0A04020102020204" pitchFamily="34" charset="0"/>
              </a:rPr>
              <a:t>If using a virtual background, take it for a test drive before you commit during a meeting</a:t>
            </a:r>
          </a:p>
          <a:p>
            <a:r>
              <a:rPr lang="en-US" sz="1600" dirty="0">
                <a:solidFill>
                  <a:schemeClr val="bg1">
                    <a:lumMod val="95000"/>
                    <a:lumOff val="5000"/>
                  </a:schemeClr>
                </a:solidFill>
                <a:latin typeface="Arial Black" panose="020B0A04020102020204" pitchFamily="34" charset="0"/>
              </a:rPr>
              <a:t>VMWare does not work well with Zoom’s Smart Screen feature or unchecking “Green Screen”</a:t>
            </a:r>
          </a:p>
          <a:p>
            <a:r>
              <a:rPr lang="en-US" sz="1600" dirty="0">
                <a:solidFill>
                  <a:schemeClr val="bg1">
                    <a:lumMod val="95000"/>
                    <a:lumOff val="5000"/>
                  </a:schemeClr>
                </a:solidFill>
                <a:latin typeface="Arial Black" panose="020B0A04020102020204" pitchFamily="34" charset="0"/>
              </a:rPr>
              <a:t>Have a set of headphones/ear buds with a microphone to limit background noise. Try them out prior to your meeting to ensure you have the proper drivers installed</a:t>
            </a:r>
          </a:p>
          <a:p>
            <a:r>
              <a:rPr lang="en-US" sz="1600" dirty="0">
                <a:solidFill>
                  <a:schemeClr val="bg1">
                    <a:lumMod val="95000"/>
                    <a:lumOff val="5000"/>
                  </a:schemeClr>
                </a:solidFill>
                <a:latin typeface="Arial Black" panose="020B0A04020102020204" pitchFamily="34" charset="0"/>
              </a:rPr>
              <a:t>On campus, the HD option does not work</a:t>
            </a:r>
          </a:p>
          <a:p>
            <a:r>
              <a:rPr lang="en-US" sz="1600" dirty="0">
                <a:solidFill>
                  <a:schemeClr val="bg1">
                    <a:lumMod val="95000"/>
                    <a:lumOff val="5000"/>
                  </a:schemeClr>
                </a:solidFill>
                <a:latin typeface="Arial Black" panose="020B0A04020102020204" pitchFamily="34" charset="0"/>
              </a:rPr>
              <a:t>If you have an issue with web cameras on campus, stop the video, cover the lens with your hand, and restart the video</a:t>
            </a:r>
          </a:p>
          <a:p>
            <a:r>
              <a:rPr lang="en-US" sz="1600" dirty="0">
                <a:solidFill>
                  <a:schemeClr val="bg1">
                    <a:lumMod val="95000"/>
                    <a:lumOff val="5000"/>
                  </a:schemeClr>
                </a:solidFill>
                <a:latin typeface="Arial Black" panose="020B0A04020102020204" pitchFamily="34" charset="0"/>
              </a:rPr>
              <a:t>Always check your equipment prior to allowing attendees to enter the meeting area</a:t>
            </a:r>
          </a:p>
        </p:txBody>
      </p:sp>
    </p:spTree>
    <p:extLst>
      <p:ext uri="{BB962C8B-B14F-4D97-AF65-F5344CB8AC3E}">
        <p14:creationId xmlns:p14="http://schemas.microsoft.com/office/powerpoint/2010/main" val="2087494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Additional helpers and insights</a:t>
            </a:r>
          </a:p>
        </p:txBody>
      </p:sp>
      <p:sp>
        <p:nvSpPr>
          <p:cNvPr id="3" name="Content Placeholder 2"/>
          <p:cNvSpPr>
            <a:spLocks noGrp="1"/>
          </p:cNvSpPr>
          <p:nvPr>
            <p:ph idx="1"/>
          </p:nvPr>
        </p:nvSpPr>
        <p:spPr/>
        <p:txBody>
          <a:bodyPr>
            <a:normAutofit/>
          </a:bodyPr>
          <a:lstStyle/>
          <a:p>
            <a:r>
              <a:rPr lang="en-US" b="1" u="sng" dirty="0">
                <a:solidFill>
                  <a:schemeClr val="bg1"/>
                </a:solidFill>
                <a:latin typeface="Arial Black" panose="020B0A04020102020204" pitchFamily="34" charset="0"/>
                <a:hlinkClick r:id="rId3">
                  <a:extLst>
                    <a:ext uri="{A12FA001-AC4F-418D-AE19-62706E023703}">
                      <ahyp:hlinkClr xmlns:ahyp="http://schemas.microsoft.com/office/drawing/2018/hyperlinkcolor" val="tx"/>
                    </a:ext>
                  </a:extLst>
                </a:hlinkClick>
              </a:rPr>
              <a:t>Keyboard Shortcuts and Hot Links for Zoom</a:t>
            </a:r>
            <a:endParaRPr lang="en-US" b="1" u="sng" dirty="0">
              <a:solidFill>
                <a:schemeClr val="bg1"/>
              </a:solidFill>
              <a:latin typeface="Arial Black" panose="020B0A04020102020204" pitchFamily="34" charset="0"/>
            </a:endParaRPr>
          </a:p>
          <a:p>
            <a:r>
              <a:rPr lang="en-US" dirty="0">
                <a:solidFill>
                  <a:schemeClr val="bg1"/>
                </a:solidFill>
                <a:latin typeface="Arial Black" panose="020B0A04020102020204" pitchFamily="34" charset="0"/>
                <a:hlinkClick r:id="rId4">
                  <a:extLst>
                    <a:ext uri="{A12FA001-AC4F-418D-AE19-62706E023703}">
                      <ahyp:hlinkClr xmlns:ahyp="http://schemas.microsoft.com/office/drawing/2018/hyperlinkcolor" val="tx"/>
                    </a:ext>
                  </a:extLst>
                </a:hlinkClick>
              </a:rPr>
              <a:t>Zoom Meetings YouTube Channel</a:t>
            </a:r>
            <a:endParaRPr lang="en-US" dirty="0">
              <a:solidFill>
                <a:schemeClr val="bg1"/>
              </a:solidFill>
              <a:latin typeface="Arial Black" panose="020B0A04020102020204" pitchFamily="34" charset="0"/>
            </a:endParaRPr>
          </a:p>
          <a:p>
            <a:r>
              <a:rPr lang="en-US" dirty="0">
                <a:solidFill>
                  <a:schemeClr val="bg1"/>
                </a:solidFill>
                <a:latin typeface="Arial Black" panose="020B0A04020102020204" pitchFamily="34" charset="0"/>
                <a:hlinkClick r:id="rId5">
                  <a:extLst>
                    <a:ext uri="{A12FA001-AC4F-418D-AE19-62706E023703}">
                      <ahyp:hlinkClr xmlns:ahyp="http://schemas.microsoft.com/office/drawing/2018/hyperlinkcolor" val="tx"/>
                    </a:ext>
                  </a:extLst>
                </a:hlinkClick>
              </a:rPr>
              <a:t>Zoom Meeting With Example of a Breakout Group</a:t>
            </a:r>
            <a:endParaRPr lang="en-US" dirty="0">
              <a:solidFill>
                <a:schemeClr val="bg1"/>
              </a:solidFill>
              <a:latin typeface="Arial Black" panose="020B0A04020102020204" pitchFamily="34" charset="0"/>
            </a:endParaRPr>
          </a:p>
          <a:p>
            <a:r>
              <a:rPr lang="en-US" dirty="0">
                <a:solidFill>
                  <a:schemeClr val="bg1"/>
                </a:solidFill>
                <a:latin typeface="Arial Black" panose="020B0A04020102020204" pitchFamily="34" charset="0"/>
                <a:hlinkClick r:id="rId6">
                  <a:extLst>
                    <a:ext uri="{A12FA001-AC4F-418D-AE19-62706E023703}">
                      <ahyp:hlinkClr xmlns:ahyp="http://schemas.microsoft.com/office/drawing/2018/hyperlinkcolor" val="tx"/>
                    </a:ext>
                  </a:extLst>
                </a:hlinkClick>
              </a:rPr>
              <a:t>Zoom Virtual Background Without Green Screen</a:t>
            </a:r>
            <a:r>
              <a:rPr lang="en-US" dirty="0">
                <a:solidFill>
                  <a:schemeClr val="bg1"/>
                </a:solidFill>
                <a:latin typeface="Arial Black" panose="020B0A04020102020204" pitchFamily="34" charset="0"/>
              </a:rPr>
              <a:t>  </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02044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70811"/>
            <a:ext cx="9905999" cy="4720390"/>
          </a:xfrm>
        </p:spPr>
        <p:txBody>
          <a:bodyPr>
            <a:normAutofit/>
          </a:bodyPr>
          <a:lstStyle/>
          <a:p>
            <a:pPr marL="0" indent="0" algn="ctr">
              <a:buNone/>
            </a:pPr>
            <a:r>
              <a:rPr lang="en-US" sz="3600" dirty="0">
                <a:latin typeface="Arial Black" panose="020B0A04020102020204" pitchFamily="34" charset="0"/>
              </a:rPr>
              <a:t>Thank you for your time and helping change the lives of our students!</a:t>
            </a:r>
            <a:endParaRPr lang="en-US" sz="3600" dirty="0">
              <a:solidFill>
                <a:schemeClr val="bg1">
                  <a:lumMod val="95000"/>
                  <a:lumOff val="5000"/>
                </a:schemeClr>
              </a:solidFill>
              <a:latin typeface="Arial Black" panose="020B0A04020102020204" pitchFamily="34" charset="0"/>
            </a:endParaRPr>
          </a:p>
          <a:p>
            <a:pPr marL="0" indent="0" algn="ctr">
              <a:buNone/>
            </a:pPr>
            <a:r>
              <a:rPr lang="en-US" sz="3600" dirty="0">
                <a:solidFill>
                  <a:schemeClr val="bg1">
                    <a:lumMod val="95000"/>
                    <a:lumOff val="5000"/>
                  </a:schemeClr>
                </a:solidFill>
                <a:latin typeface="Arial Black" panose="020B0A04020102020204" pitchFamily="34" charset="0"/>
              </a:rPr>
              <a:t>Please feel free to ask any questions you may have, even after the presentation.</a:t>
            </a:r>
          </a:p>
          <a:p>
            <a:pPr marL="0" indent="0" algn="ctr">
              <a:buNone/>
            </a:pPr>
            <a:r>
              <a:rPr lang="en-US" sz="3600" dirty="0">
                <a:solidFill>
                  <a:schemeClr val="tx1">
                    <a:lumMod val="95000"/>
                  </a:schemeClr>
                </a:solidFill>
                <a:latin typeface="Arial Black" panose="020B0A04020102020204" pitchFamily="34" charset="0"/>
              </a:rPr>
              <a:t>Smokie West ~ wests@cf.edu</a:t>
            </a:r>
          </a:p>
        </p:txBody>
      </p:sp>
    </p:spTree>
    <p:extLst>
      <p:ext uri="{BB962C8B-B14F-4D97-AF65-F5344CB8AC3E}">
        <p14:creationId xmlns:p14="http://schemas.microsoft.com/office/powerpoint/2010/main" val="286778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are the Benefits of Zoom?</a:t>
            </a:r>
          </a:p>
        </p:txBody>
      </p:sp>
      <p:sp>
        <p:nvSpPr>
          <p:cNvPr id="3" name="Content Placeholder 2"/>
          <p:cNvSpPr>
            <a:spLocks noGrp="1"/>
          </p:cNvSpPr>
          <p:nvPr>
            <p:ph idx="1"/>
          </p:nvPr>
        </p:nvSpPr>
        <p:spPr>
          <a:xfrm>
            <a:off x="1141412" y="2026252"/>
            <a:ext cx="9905999" cy="3857023"/>
          </a:xfrm>
        </p:spPr>
        <p:txBody>
          <a:bodyPr>
            <a:normAutofit fontScale="92500" lnSpcReduction="10000"/>
          </a:bodyPr>
          <a:lstStyle/>
          <a:p>
            <a:r>
              <a:rPr lang="en-US" dirty="0">
                <a:solidFill>
                  <a:schemeClr val="bg1">
                    <a:lumMod val="95000"/>
                    <a:lumOff val="5000"/>
                  </a:schemeClr>
                </a:solidFill>
                <a:latin typeface="Arial Black" panose="020B0A04020102020204" pitchFamily="34" charset="0"/>
              </a:rPr>
              <a:t>Zoom works with Outlook for scheduling</a:t>
            </a:r>
          </a:p>
          <a:p>
            <a:r>
              <a:rPr lang="en-US" dirty="0">
                <a:solidFill>
                  <a:schemeClr val="bg1">
                    <a:lumMod val="95000"/>
                    <a:lumOff val="5000"/>
                  </a:schemeClr>
                </a:solidFill>
                <a:latin typeface="Arial Black" panose="020B0A04020102020204" pitchFamily="34" charset="0"/>
              </a:rPr>
              <a:t>Zoom is capable of being integrated into Canvas for faculty to conduct live meetings with students that is embedded into their course</a:t>
            </a:r>
          </a:p>
          <a:p>
            <a:r>
              <a:rPr lang="en-US" dirty="0">
                <a:solidFill>
                  <a:schemeClr val="bg1">
                    <a:lumMod val="95000"/>
                    <a:lumOff val="5000"/>
                  </a:schemeClr>
                </a:solidFill>
                <a:latin typeface="Arial Black" panose="020B0A04020102020204" pitchFamily="34" charset="0"/>
              </a:rPr>
              <a:t>Zoom meetings can be created and accessed through a web browser, the application, or desktop client</a:t>
            </a:r>
          </a:p>
          <a:p>
            <a:r>
              <a:rPr lang="en-US" dirty="0">
                <a:solidFill>
                  <a:schemeClr val="bg1">
                    <a:lumMod val="95000"/>
                    <a:lumOff val="5000"/>
                  </a:schemeClr>
                </a:solidFill>
                <a:latin typeface="Arial Black" panose="020B0A04020102020204" pitchFamily="34" charset="0"/>
              </a:rPr>
              <a:t>Invited attendees can connect to a Zoom meeting through their smart devices or by calling the number listed in the invitation</a:t>
            </a:r>
          </a:p>
        </p:txBody>
      </p:sp>
      <p:sp>
        <p:nvSpPr>
          <p:cNvPr id="4" name="Footer Placeholder 3">
            <a:extLst>
              <a:ext uri="{FF2B5EF4-FFF2-40B4-BE49-F238E27FC236}">
                <a16:creationId xmlns:a16="http://schemas.microsoft.com/office/drawing/2014/main" id="{F0CD7CC2-CD20-4E1B-A43A-50572294F432}"/>
              </a:ext>
            </a:extLst>
          </p:cNvPr>
          <p:cNvSpPr>
            <a:spLocks noGrp="1"/>
          </p:cNvSpPr>
          <p:nvPr>
            <p:ph type="ftr" sz="quarter" idx="11"/>
          </p:nvPr>
        </p:nvSpPr>
        <p:spPr>
          <a:xfrm>
            <a:off x="1141411" y="5883275"/>
            <a:ext cx="10276557" cy="365125"/>
          </a:xfrm>
        </p:spPr>
        <p:txBody>
          <a:bodyPr/>
          <a:lstStyle/>
          <a:p>
            <a:r>
              <a:rPr lang="en-US" sz="1200" b="1" dirty="0"/>
              <a:t>If you would like an additional introduction to Zoom: https://www.youtube.com/watch?v=x1CwZFiAyxY</a:t>
            </a:r>
          </a:p>
        </p:txBody>
      </p:sp>
    </p:spTree>
    <p:extLst>
      <p:ext uri="{BB962C8B-B14F-4D97-AF65-F5344CB8AC3E}">
        <p14:creationId xmlns:p14="http://schemas.microsoft.com/office/powerpoint/2010/main" val="336434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Before we get started</a:t>
            </a:r>
          </a:p>
        </p:txBody>
      </p:sp>
      <p:sp>
        <p:nvSpPr>
          <p:cNvPr id="3" name="Content Placeholder 2"/>
          <p:cNvSpPr>
            <a:spLocks noGrp="1"/>
          </p:cNvSpPr>
          <p:nvPr>
            <p:ph idx="1"/>
          </p:nvPr>
        </p:nvSpPr>
        <p:spPr>
          <a:xfrm>
            <a:off x="1141412" y="2249486"/>
            <a:ext cx="9905999" cy="2310481"/>
          </a:xfrm>
        </p:spPr>
        <p:txBody>
          <a:bodyPr>
            <a:normAutofit/>
          </a:bodyPr>
          <a:lstStyle/>
          <a:p>
            <a:r>
              <a:rPr lang="en-US" dirty="0">
                <a:solidFill>
                  <a:schemeClr val="bg1">
                    <a:lumMod val="95000"/>
                    <a:lumOff val="5000"/>
                  </a:schemeClr>
                </a:solidFill>
                <a:latin typeface="Arial Black" panose="020B0A04020102020204" pitchFamily="34" charset="0"/>
              </a:rPr>
              <a:t>For those participating via video, please see the below arrows to control your experience</a:t>
            </a:r>
          </a:p>
        </p:txBody>
      </p:sp>
      <p:pic>
        <p:nvPicPr>
          <p:cNvPr id="4" name="Picture 3"/>
          <p:cNvPicPr>
            <a:picLocks noChangeAspect="1"/>
          </p:cNvPicPr>
          <p:nvPr/>
        </p:nvPicPr>
        <p:blipFill rotWithShape="1">
          <a:blip r:embed="rId3"/>
          <a:srcRect t="18805" r="2965"/>
          <a:stretch/>
        </p:blipFill>
        <p:spPr>
          <a:xfrm>
            <a:off x="1889962" y="3604835"/>
            <a:ext cx="7578892" cy="1910263"/>
          </a:xfrm>
          <a:prstGeom prst="rect">
            <a:avLst/>
          </a:prstGeom>
        </p:spPr>
      </p:pic>
      <p:sp>
        <p:nvSpPr>
          <p:cNvPr id="6" name="Down Arrow 5"/>
          <p:cNvSpPr/>
          <p:nvPr/>
        </p:nvSpPr>
        <p:spPr>
          <a:xfrm>
            <a:off x="2177716" y="4098755"/>
            <a:ext cx="300790" cy="61361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Down Arrow 6"/>
          <p:cNvSpPr/>
          <p:nvPr/>
        </p:nvSpPr>
        <p:spPr>
          <a:xfrm>
            <a:off x="3076661" y="4098755"/>
            <a:ext cx="300790" cy="61361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Down Arrow 7"/>
          <p:cNvSpPr/>
          <p:nvPr/>
        </p:nvSpPr>
        <p:spPr>
          <a:xfrm>
            <a:off x="7239000" y="4098755"/>
            <a:ext cx="300790" cy="61361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Down Arrow 8"/>
          <p:cNvSpPr/>
          <p:nvPr/>
        </p:nvSpPr>
        <p:spPr>
          <a:xfrm>
            <a:off x="8009021" y="4098755"/>
            <a:ext cx="300790" cy="613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0868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82466" y="3474720"/>
            <a:ext cx="5909534" cy="3383280"/>
          </a:xfrm>
          <a:prstGeom prst="rect">
            <a:avLst/>
          </a:prstGeom>
        </p:spPr>
      </p:pic>
      <p:sp>
        <p:nvSpPr>
          <p:cNvPr id="2" name="Title 1"/>
          <p:cNvSpPr>
            <a:spLocks noGrp="1"/>
          </p:cNvSpPr>
          <p:nvPr>
            <p:ph type="title"/>
          </p:nvPr>
        </p:nvSpPr>
        <p:spPr/>
        <p:txBody>
          <a:bodyPr/>
          <a:lstStyle/>
          <a:p>
            <a:r>
              <a:rPr lang="en-US" dirty="0">
                <a:latin typeface="Arial Black" panose="020B0A04020102020204" pitchFamily="34" charset="0"/>
              </a:rPr>
              <a:t>How to Create a Zoom Account</a:t>
            </a:r>
          </a:p>
        </p:txBody>
      </p:sp>
      <p:sp>
        <p:nvSpPr>
          <p:cNvPr id="3" name="Content Placeholder 2"/>
          <p:cNvSpPr>
            <a:spLocks noGrp="1"/>
          </p:cNvSpPr>
          <p:nvPr>
            <p:ph idx="1"/>
          </p:nvPr>
        </p:nvSpPr>
        <p:spPr>
          <a:xfrm>
            <a:off x="1141412" y="1917700"/>
            <a:ext cx="9905999" cy="3873501"/>
          </a:xfrm>
        </p:spPr>
        <p:txBody>
          <a:bodyPr>
            <a:normAutofit/>
          </a:bodyPr>
          <a:lstStyle/>
          <a:p>
            <a:r>
              <a:rPr lang="en-US" dirty="0">
                <a:solidFill>
                  <a:schemeClr val="bg1">
                    <a:lumMod val="95000"/>
                    <a:lumOff val="5000"/>
                  </a:schemeClr>
                </a:solidFill>
                <a:latin typeface="Arial Black" panose="020B0A04020102020204" pitchFamily="34" charset="0"/>
              </a:rPr>
              <a:t>Follow the link sent to your CF email account</a:t>
            </a:r>
          </a:p>
          <a:p>
            <a:r>
              <a:rPr lang="en-US" dirty="0">
                <a:solidFill>
                  <a:schemeClr val="bg1">
                    <a:lumMod val="95000"/>
                    <a:lumOff val="5000"/>
                  </a:schemeClr>
                </a:solidFill>
                <a:latin typeface="Arial Black" panose="020B0A04020102020204" pitchFamily="34" charset="0"/>
              </a:rPr>
              <a:t>If you have not received a link, email Josh Strigle at </a:t>
            </a:r>
            <a:r>
              <a:rPr lang="en-US" dirty="0">
                <a:solidFill>
                  <a:srgbClr val="0522F9"/>
                </a:solidFill>
                <a:latin typeface="Arial Black" panose="020B0A04020102020204" pitchFamily="34" charset="0"/>
                <a:hlinkClick r:id="rId4">
                  <a:extLst>
                    <a:ext uri="{A12FA001-AC4F-418D-AE19-62706E023703}">
                      <ahyp:hlinkClr xmlns:ahyp="http://schemas.microsoft.com/office/drawing/2018/hyperlinkcolor" val="tx"/>
                    </a:ext>
                  </a:extLst>
                </a:hlinkClick>
              </a:rPr>
              <a:t>striglej@cf.edu</a:t>
            </a:r>
            <a:r>
              <a:rPr lang="en-US" dirty="0">
                <a:solidFill>
                  <a:srgbClr val="0522F9"/>
                </a:solidFill>
                <a:latin typeface="Arial Black" panose="020B0A04020102020204" pitchFamily="34" charset="0"/>
              </a:rPr>
              <a:t> </a:t>
            </a:r>
            <a:r>
              <a:rPr lang="en-US" dirty="0">
                <a:solidFill>
                  <a:schemeClr val="bg1">
                    <a:lumMod val="95000"/>
                    <a:lumOff val="5000"/>
                  </a:schemeClr>
                </a:solidFill>
                <a:latin typeface="Arial Black" panose="020B0A04020102020204" pitchFamily="34" charset="0"/>
              </a:rPr>
              <a:t>or </a:t>
            </a:r>
            <a:r>
              <a:rPr lang="en-US" dirty="0">
                <a:solidFill>
                  <a:srgbClr val="0522F9"/>
                </a:solidFill>
                <a:latin typeface="Arial Black" panose="020B0A04020102020204" pitchFamily="34" charset="0"/>
                <a:hlinkClick r:id="rId5">
                  <a:extLst>
                    <a:ext uri="{A12FA001-AC4F-418D-AE19-62706E023703}">
                      <ahyp:hlinkClr xmlns:ahyp="http://schemas.microsoft.com/office/drawing/2018/hyperlinkcolor" val="tx"/>
                    </a:ext>
                  </a:extLst>
                </a:hlinkClick>
              </a:rPr>
              <a:t>DLhelp@cf.edu</a:t>
            </a:r>
            <a:r>
              <a:rPr lang="en-US" dirty="0">
                <a:solidFill>
                  <a:srgbClr val="0522F9"/>
                </a:solidFill>
                <a:latin typeface="Arial Black" panose="020B0A04020102020204" pitchFamily="34" charset="0"/>
              </a:rPr>
              <a:t> </a:t>
            </a:r>
          </a:p>
          <a:p>
            <a:endParaRPr lang="en-US" dirty="0">
              <a:solidFill>
                <a:schemeClr val="bg1">
                  <a:lumMod val="95000"/>
                  <a:lumOff val="5000"/>
                </a:schemeClr>
              </a:solidFill>
              <a:latin typeface="Arial Black" panose="020B0A04020102020204" pitchFamily="34" charset="0"/>
              <a:hlinkClick r:id="rId6"/>
            </a:endParaRPr>
          </a:p>
          <a:p>
            <a:r>
              <a:rPr lang="en-US" dirty="0">
                <a:solidFill>
                  <a:schemeClr val="bg1">
                    <a:lumMod val="95000"/>
                    <a:lumOff val="5000"/>
                  </a:schemeClr>
                </a:solidFill>
                <a:latin typeface="Arial Black" panose="020B0A04020102020204" pitchFamily="34" charset="0"/>
                <a:hlinkClick r:id="rId6"/>
              </a:rPr>
              <a:t>Getting Started With Zoom</a:t>
            </a:r>
            <a:r>
              <a:rPr lang="en-US" dirty="0">
                <a:solidFill>
                  <a:schemeClr val="bg1">
                    <a:lumMod val="95000"/>
                    <a:lumOff val="5000"/>
                  </a:schemeClr>
                </a:solidFill>
                <a:latin typeface="Arial Black" panose="020B0A04020102020204" pitchFamily="34" charset="0"/>
              </a:rPr>
              <a:t> </a:t>
            </a:r>
          </a:p>
          <a:p>
            <a:pPr marL="0" indent="0">
              <a:buNone/>
            </a:pPr>
            <a:r>
              <a:rPr lang="en-US" dirty="0">
                <a:solidFill>
                  <a:schemeClr val="bg1">
                    <a:lumMod val="95000"/>
                    <a:lumOff val="5000"/>
                  </a:schemeClr>
                </a:solidFill>
                <a:latin typeface="Arial Black" panose="020B0A04020102020204" pitchFamily="34" charset="0"/>
              </a:rPr>
              <a:t>  PDF Document</a:t>
            </a:r>
          </a:p>
          <a:p>
            <a:pPr marL="0" indent="0">
              <a:buNone/>
            </a:pPr>
            <a:endParaRPr lang="en-US" dirty="0">
              <a:solidFill>
                <a:schemeClr val="bg1">
                  <a:lumMod val="95000"/>
                  <a:lumOff val="5000"/>
                </a:schemeClr>
              </a:solidFill>
              <a:latin typeface="Arial Black" panose="020B0A04020102020204" pitchFamily="34" charset="0"/>
            </a:endParaRPr>
          </a:p>
          <a:p>
            <a:endParaRPr lang="en-US" dirty="0">
              <a:solidFill>
                <a:schemeClr val="bg1">
                  <a:lumMod val="95000"/>
                  <a:lumOff val="5000"/>
                </a:schemeClr>
              </a:solidFill>
              <a:latin typeface="Arial Black" panose="020B0A04020102020204" pitchFamily="34" charset="0"/>
            </a:endParaRPr>
          </a:p>
          <a:p>
            <a:endParaRPr lang="en-US" dirty="0">
              <a:solidFill>
                <a:schemeClr val="bg1">
                  <a:lumMod val="95000"/>
                  <a:lumOff val="5000"/>
                </a:schemeClr>
              </a:solidFill>
              <a:latin typeface="Arial Black" panose="020B0A04020102020204" pitchFamily="34" charset="0"/>
            </a:endParaRPr>
          </a:p>
          <a:p>
            <a:endParaRPr lang="en-US" dirty="0">
              <a:solidFill>
                <a:schemeClr val="bg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253939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Arial Black" panose="020B0A04020102020204" pitchFamily="34" charset="0"/>
              </a:rPr>
              <a:t>How to Create a Zoom Account (</a:t>
            </a:r>
            <a:r>
              <a:rPr lang="en-US" sz="2000" dirty="0" err="1">
                <a:latin typeface="Arial Black" panose="020B0A04020102020204" pitchFamily="34" charset="0"/>
              </a:rPr>
              <a:t>Con’t</a:t>
            </a:r>
            <a:r>
              <a:rPr lang="en-US" sz="3000" dirty="0">
                <a:latin typeface="Arial Black" panose="020B0A04020102020204" pitchFamily="34" charset="0"/>
              </a:rPr>
              <a:t>)</a:t>
            </a:r>
          </a:p>
        </p:txBody>
      </p:sp>
      <p:sp>
        <p:nvSpPr>
          <p:cNvPr id="3" name="Content Placeholder 2"/>
          <p:cNvSpPr>
            <a:spLocks noGrp="1"/>
          </p:cNvSpPr>
          <p:nvPr>
            <p:ph idx="1"/>
          </p:nvPr>
        </p:nvSpPr>
        <p:spPr>
          <a:xfrm>
            <a:off x="1141412" y="2249486"/>
            <a:ext cx="9905999" cy="4097525"/>
          </a:xfrm>
        </p:spPr>
        <p:txBody>
          <a:bodyPr>
            <a:normAutofit/>
          </a:bodyPr>
          <a:lstStyle/>
          <a:p>
            <a:r>
              <a:rPr lang="en-US" dirty="0">
                <a:solidFill>
                  <a:schemeClr val="bg1">
                    <a:lumMod val="95000"/>
                    <a:lumOff val="5000"/>
                  </a:schemeClr>
                </a:solidFill>
                <a:latin typeface="Arial Black" panose="020B0A04020102020204" pitchFamily="34" charset="0"/>
              </a:rPr>
              <a:t>Enter your date of birth</a:t>
            </a:r>
          </a:p>
          <a:p>
            <a:r>
              <a:rPr lang="en-US" dirty="0">
                <a:solidFill>
                  <a:schemeClr val="bg1">
                    <a:lumMod val="95000"/>
                    <a:lumOff val="5000"/>
                  </a:schemeClr>
                </a:solidFill>
                <a:latin typeface="Arial Black" panose="020B0A04020102020204" pitchFamily="34" charset="0"/>
              </a:rPr>
              <a:t>Enter your CF email address</a:t>
            </a:r>
          </a:p>
          <a:p>
            <a:r>
              <a:rPr lang="en-US" dirty="0">
                <a:solidFill>
                  <a:schemeClr val="bg1">
                    <a:lumMod val="95000"/>
                    <a:lumOff val="5000"/>
                  </a:schemeClr>
                </a:solidFill>
                <a:latin typeface="Arial Black" panose="020B0A04020102020204" pitchFamily="34" charset="0"/>
              </a:rPr>
              <a:t>Click on the link in the activation email</a:t>
            </a:r>
          </a:p>
          <a:p>
            <a:r>
              <a:rPr lang="en-US" dirty="0">
                <a:solidFill>
                  <a:schemeClr val="bg1">
                    <a:lumMod val="95000"/>
                    <a:lumOff val="5000"/>
                  </a:schemeClr>
                </a:solidFill>
                <a:latin typeface="Arial Black" panose="020B0A04020102020204" pitchFamily="34" charset="0"/>
              </a:rPr>
              <a:t>Enter your first name, last name, and password</a:t>
            </a:r>
          </a:p>
          <a:p>
            <a:r>
              <a:rPr lang="en-US" dirty="0">
                <a:solidFill>
                  <a:schemeClr val="bg1">
                    <a:lumMod val="95000"/>
                    <a:lumOff val="5000"/>
                  </a:schemeClr>
                </a:solidFill>
                <a:latin typeface="Arial Black" panose="020B0A04020102020204" pitchFamily="34" charset="0"/>
              </a:rPr>
              <a:t>Check the box for </a:t>
            </a:r>
            <a:r>
              <a:rPr lang="en-US" dirty="0" err="1">
                <a:solidFill>
                  <a:schemeClr val="bg1">
                    <a:lumMod val="95000"/>
                    <a:lumOff val="5000"/>
                  </a:schemeClr>
                </a:solidFill>
                <a:latin typeface="Arial Black" panose="020B0A04020102020204" pitchFamily="34" charset="0"/>
              </a:rPr>
              <a:t>reCaptcha</a:t>
            </a:r>
            <a:endParaRPr lang="en-US" dirty="0">
              <a:solidFill>
                <a:schemeClr val="bg1">
                  <a:lumMod val="95000"/>
                  <a:lumOff val="5000"/>
                </a:schemeClr>
              </a:solidFill>
              <a:latin typeface="Arial Black" panose="020B0A04020102020204" pitchFamily="34" charset="0"/>
            </a:endParaRPr>
          </a:p>
          <a:p>
            <a:r>
              <a:rPr lang="en-US" dirty="0">
                <a:solidFill>
                  <a:schemeClr val="bg1">
                    <a:lumMod val="95000"/>
                    <a:lumOff val="5000"/>
                  </a:schemeClr>
                </a:solidFill>
                <a:latin typeface="Arial Black" panose="020B0A04020102020204" pitchFamily="34" charset="0"/>
              </a:rPr>
              <a:t>Download Zoom onto your desktop from the link or your smart device through your app store</a:t>
            </a:r>
          </a:p>
          <a:p>
            <a:endParaRPr lang="en-US" dirty="0">
              <a:solidFill>
                <a:schemeClr val="bg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316000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Creating a Zoom meeting</a:t>
            </a:r>
          </a:p>
        </p:txBody>
      </p:sp>
      <p:sp>
        <p:nvSpPr>
          <p:cNvPr id="3" name="Content Placeholder 2"/>
          <p:cNvSpPr>
            <a:spLocks noGrp="1"/>
          </p:cNvSpPr>
          <p:nvPr>
            <p:ph idx="1"/>
          </p:nvPr>
        </p:nvSpPr>
        <p:spPr>
          <a:xfrm>
            <a:off x="1141412" y="2249487"/>
            <a:ext cx="9905999" cy="3633788"/>
          </a:xfrm>
        </p:spPr>
        <p:txBody>
          <a:bodyPr>
            <a:normAutofit lnSpcReduction="10000"/>
          </a:bodyPr>
          <a:lstStyle/>
          <a:p>
            <a:r>
              <a:rPr lang="en-US" dirty="0">
                <a:solidFill>
                  <a:schemeClr val="bg1">
                    <a:lumMod val="95000"/>
                    <a:lumOff val="5000"/>
                  </a:schemeClr>
                </a:solidFill>
                <a:latin typeface="Arial Black" panose="020B0A04020102020204" pitchFamily="34" charset="0"/>
              </a:rPr>
              <a:t>The meeting can be created from your web account, desktop icon, or mobile app</a:t>
            </a:r>
          </a:p>
          <a:p>
            <a:r>
              <a:rPr lang="en-US" dirty="0">
                <a:solidFill>
                  <a:schemeClr val="bg1">
                    <a:lumMod val="95000"/>
                    <a:lumOff val="5000"/>
                  </a:schemeClr>
                </a:solidFill>
                <a:latin typeface="Arial Black" panose="020B0A04020102020204" pitchFamily="34" charset="0"/>
              </a:rPr>
              <a:t>From the desktop icon or app, </a:t>
            </a:r>
          </a:p>
          <a:p>
            <a:pPr marL="0" indent="0">
              <a:buNone/>
            </a:pPr>
            <a:r>
              <a:rPr lang="en-US" dirty="0">
                <a:solidFill>
                  <a:schemeClr val="bg1">
                    <a:lumMod val="95000"/>
                    <a:lumOff val="5000"/>
                  </a:schemeClr>
                </a:solidFill>
                <a:latin typeface="Arial Black" panose="020B0A04020102020204" pitchFamily="34" charset="0"/>
              </a:rPr>
              <a:t>  click on “Schedule”</a:t>
            </a:r>
          </a:p>
          <a:p>
            <a:r>
              <a:rPr lang="en-US" dirty="0">
                <a:solidFill>
                  <a:schemeClr val="bg1">
                    <a:lumMod val="95000"/>
                    <a:lumOff val="5000"/>
                  </a:schemeClr>
                </a:solidFill>
                <a:latin typeface="Arial Black" panose="020B0A04020102020204" pitchFamily="34" charset="0"/>
              </a:rPr>
              <a:t>Select your settings</a:t>
            </a:r>
          </a:p>
          <a:p>
            <a:r>
              <a:rPr lang="en-US" dirty="0">
                <a:solidFill>
                  <a:schemeClr val="bg1">
                    <a:lumMod val="95000"/>
                    <a:lumOff val="5000"/>
                  </a:schemeClr>
                </a:solidFill>
                <a:latin typeface="Arial Black" panose="020B0A04020102020204" pitchFamily="34" charset="0"/>
              </a:rPr>
              <a:t>Send the invitation via Outlook or</a:t>
            </a:r>
          </a:p>
          <a:p>
            <a:pPr marL="0" indent="0">
              <a:buNone/>
            </a:pPr>
            <a:r>
              <a:rPr lang="en-US" dirty="0">
                <a:solidFill>
                  <a:schemeClr val="bg1">
                    <a:lumMod val="95000"/>
                    <a:lumOff val="5000"/>
                  </a:schemeClr>
                </a:solidFill>
                <a:latin typeface="Arial Black" panose="020B0A04020102020204" pitchFamily="34" charset="0"/>
              </a:rPr>
              <a:t>   your CF email address</a:t>
            </a:r>
          </a:p>
          <a:p>
            <a:pPr marL="0" indent="0">
              <a:buNone/>
            </a:pPr>
            <a:endParaRPr lang="en-US" dirty="0">
              <a:solidFill>
                <a:schemeClr val="bg1">
                  <a:lumMod val="95000"/>
                  <a:lumOff val="5000"/>
                </a:schemeClr>
              </a:solidFill>
              <a:latin typeface="Arial Black" panose="020B0A04020102020204" pitchFamily="34" charset="0"/>
            </a:endParaRPr>
          </a:p>
          <a:p>
            <a:endParaRPr lang="en-US" dirty="0">
              <a:solidFill>
                <a:schemeClr val="bg1">
                  <a:lumMod val="95000"/>
                  <a:lumOff val="5000"/>
                </a:schemeClr>
              </a:solidFill>
              <a:latin typeface="Arial Black" panose="020B0A04020102020204" pitchFamily="34" charset="0"/>
            </a:endParaRPr>
          </a:p>
        </p:txBody>
      </p:sp>
      <p:sp>
        <p:nvSpPr>
          <p:cNvPr id="4" name="Footer Placeholder 3"/>
          <p:cNvSpPr>
            <a:spLocks noGrp="1"/>
          </p:cNvSpPr>
          <p:nvPr>
            <p:ph type="ftr" sz="quarter" idx="11"/>
          </p:nvPr>
        </p:nvSpPr>
        <p:spPr/>
        <p:txBody>
          <a:bodyPr/>
          <a:lstStyle/>
          <a:p>
            <a:r>
              <a:rPr lang="en-US" dirty="0"/>
              <a:t>Zoom Help Link: https://support.zoom.us/hc/en-us/articles/201362413-Scheduling-meetings</a:t>
            </a:r>
          </a:p>
        </p:txBody>
      </p:sp>
      <p:pic>
        <p:nvPicPr>
          <p:cNvPr id="5" name="Picture 4"/>
          <p:cNvPicPr>
            <a:picLocks noChangeAspect="1"/>
          </p:cNvPicPr>
          <p:nvPr/>
        </p:nvPicPr>
        <p:blipFill>
          <a:blip r:embed="rId3"/>
          <a:stretch>
            <a:fillRect/>
          </a:stretch>
        </p:blipFill>
        <p:spPr>
          <a:xfrm>
            <a:off x="7229669" y="3032235"/>
            <a:ext cx="4628487" cy="3484179"/>
          </a:xfrm>
          <a:prstGeom prst="rect">
            <a:avLst/>
          </a:prstGeom>
        </p:spPr>
      </p:pic>
    </p:spTree>
    <p:extLst>
      <p:ext uri="{BB962C8B-B14F-4D97-AF65-F5344CB8AC3E}">
        <p14:creationId xmlns:p14="http://schemas.microsoft.com/office/powerpoint/2010/main" val="82047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92698"/>
            <a:ext cx="9905998" cy="1478570"/>
          </a:xfrm>
        </p:spPr>
        <p:txBody>
          <a:bodyPr/>
          <a:lstStyle/>
          <a:p>
            <a:r>
              <a:rPr lang="en-US" dirty="0">
                <a:latin typeface="Arial Black" panose="020B0A04020102020204" pitchFamily="34" charset="0"/>
              </a:rPr>
              <a:t>Scheduling Example</a:t>
            </a:r>
          </a:p>
        </p:txBody>
      </p:sp>
      <p:pic>
        <p:nvPicPr>
          <p:cNvPr id="4" name="Content Placeholder 3"/>
          <p:cNvPicPr>
            <a:picLocks noGrp="1" noChangeAspect="1"/>
          </p:cNvPicPr>
          <p:nvPr>
            <p:ph idx="1"/>
          </p:nvPr>
        </p:nvPicPr>
        <p:blipFill>
          <a:blip r:embed="rId3"/>
          <a:stretch>
            <a:fillRect/>
          </a:stretch>
        </p:blipFill>
        <p:spPr>
          <a:xfrm>
            <a:off x="7343761" y="292698"/>
            <a:ext cx="4564460" cy="6406122"/>
          </a:xfrm>
          <a:prstGeom prst="rect">
            <a:avLst/>
          </a:prstGeom>
        </p:spPr>
      </p:pic>
      <p:sp>
        <p:nvSpPr>
          <p:cNvPr id="6" name="TextBox 5"/>
          <p:cNvSpPr txBox="1"/>
          <p:nvPr/>
        </p:nvSpPr>
        <p:spPr>
          <a:xfrm>
            <a:off x="1141413" y="1383544"/>
            <a:ext cx="6068684" cy="5186035"/>
          </a:xfrm>
          <a:prstGeom prst="rect">
            <a:avLst/>
          </a:prstGeom>
          <a:noFill/>
        </p:spPr>
        <p:txBody>
          <a:bodyPr wrap="square" rtlCol="0">
            <a:spAutoFit/>
          </a:bodyPr>
          <a:lstStyle/>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Change the topic to the most relevant title</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Set the date and time</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Select the duration (options in 15 minute intervals)</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Check “Require meeting password” if not selected</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Select video on for host and participants</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If you have your CF email synced to Outlook, you can have Outlook email the invitation and place it on your calendar</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Check “Enable Waiting Room”</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Check “Mute participants upon entry”</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Note: You are able to “Automatically record meeting,” if you will be saving the meeting or sharing it</a:t>
            </a:r>
          </a:p>
          <a:p>
            <a:pPr marL="228600" indent="-228600" defTabSz="914400">
              <a:spcBef>
                <a:spcPts val="1000"/>
              </a:spcBef>
              <a:buSzPct val="125000"/>
              <a:buFont typeface="Arial" panose="020B0604020202020204" pitchFamily="34" charset="0"/>
              <a:buChar char="•"/>
            </a:pPr>
            <a:r>
              <a:rPr lang="en-US" sz="1600" dirty="0">
                <a:solidFill>
                  <a:schemeClr val="bg1">
                    <a:lumMod val="95000"/>
                    <a:lumOff val="5000"/>
                  </a:schemeClr>
                </a:solidFill>
                <a:latin typeface="Arial Black" panose="020B0A04020102020204" pitchFamily="34" charset="0"/>
              </a:rPr>
              <a:t>The last option (not shown) is to list your alternative hosts</a:t>
            </a:r>
          </a:p>
        </p:txBody>
      </p:sp>
    </p:spTree>
    <p:extLst>
      <p:ext uri="{BB962C8B-B14F-4D97-AF65-F5344CB8AC3E}">
        <p14:creationId xmlns:p14="http://schemas.microsoft.com/office/powerpoint/2010/main" val="417101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6FD9EA-07B0-4814-885A-C4C47CC66C8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6000"/>
                    </a14:imgEffect>
                    <a14:imgEffect>
                      <a14:brightnessContrast bright="-46000" contrast="-1500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latin typeface="Arial Black" panose="020B0A04020102020204" pitchFamily="34" charset="0"/>
              </a:rPr>
              <a:t>Settings for Zoom Meetings</a:t>
            </a:r>
          </a:p>
        </p:txBody>
      </p:sp>
      <p:sp>
        <p:nvSpPr>
          <p:cNvPr id="3" name="Content Placeholder 2"/>
          <p:cNvSpPr>
            <a:spLocks noGrp="1"/>
          </p:cNvSpPr>
          <p:nvPr>
            <p:ph idx="1"/>
          </p:nvPr>
        </p:nvSpPr>
        <p:spPr>
          <a:xfrm>
            <a:off x="1141412" y="1639616"/>
            <a:ext cx="9905999" cy="4495370"/>
          </a:xfrm>
        </p:spPr>
        <p:txBody>
          <a:bodyPr>
            <a:normAutofit fontScale="77500" lnSpcReduction="20000"/>
          </a:bodyPr>
          <a:lstStyle/>
          <a:p>
            <a:r>
              <a:rPr lang="en-US" dirty="0">
                <a:latin typeface="Arial Black" panose="020B0A04020102020204" pitchFamily="34" charset="0"/>
              </a:rPr>
              <a:t>Safety should always be at the forefront of your mind, especially when potentially dealing with confidential information or documents</a:t>
            </a:r>
          </a:p>
          <a:p>
            <a:r>
              <a:rPr lang="en-US" dirty="0">
                <a:latin typeface="Arial Black" panose="020B0A04020102020204" pitchFamily="34" charset="0"/>
              </a:rPr>
              <a:t>Set every meeting to have a unique meeting date and time, even if recurring</a:t>
            </a:r>
          </a:p>
          <a:p>
            <a:r>
              <a:rPr lang="en-US" dirty="0">
                <a:latin typeface="Arial Black" panose="020B0A04020102020204" pitchFamily="34" charset="0"/>
              </a:rPr>
              <a:t>Always require a password for entry</a:t>
            </a:r>
          </a:p>
          <a:p>
            <a:r>
              <a:rPr lang="en-US" dirty="0">
                <a:latin typeface="Arial Black" panose="020B0A04020102020204" pitchFamily="34" charset="0"/>
              </a:rPr>
              <a:t>Do not allow participants to enter the room before you, except your co-host/alternative host</a:t>
            </a:r>
          </a:p>
          <a:p>
            <a:r>
              <a:rPr lang="en-US" dirty="0">
                <a:latin typeface="Arial Black" panose="020B0A04020102020204" pitchFamily="34" charset="0"/>
              </a:rPr>
              <a:t>Enable the waiting room for each session</a:t>
            </a:r>
          </a:p>
          <a:p>
            <a:r>
              <a:rPr lang="en-US" dirty="0">
                <a:latin typeface="Arial Black" panose="020B0A04020102020204" pitchFamily="34" charset="0"/>
              </a:rPr>
              <a:t>Limit screen sharing, unless you are in a one-on-one session or using a co-host or alternative host</a:t>
            </a:r>
          </a:p>
          <a:p>
            <a:r>
              <a:rPr lang="en-US" dirty="0">
                <a:latin typeface="Arial Black" panose="020B0A04020102020204" pitchFamily="34" charset="0"/>
              </a:rPr>
              <a:t>Mute all participants upon entry to limit background noise</a:t>
            </a:r>
          </a:p>
          <a:p>
            <a:endParaRPr lang="en-US" dirty="0">
              <a:latin typeface="Arial Black" panose="020B0A04020102020204" pitchFamily="34" charset="0"/>
            </a:endParaRPr>
          </a:p>
        </p:txBody>
      </p:sp>
      <p:sp>
        <p:nvSpPr>
          <p:cNvPr id="4" name="Footer Placeholder 3">
            <a:extLst>
              <a:ext uri="{FF2B5EF4-FFF2-40B4-BE49-F238E27FC236}">
                <a16:creationId xmlns:a16="http://schemas.microsoft.com/office/drawing/2014/main" id="{B8249651-4ADE-46AA-8049-980DACF9BDE7}"/>
              </a:ext>
            </a:extLst>
          </p:cNvPr>
          <p:cNvSpPr>
            <a:spLocks noGrp="1"/>
          </p:cNvSpPr>
          <p:nvPr>
            <p:ph type="ftr" sz="quarter" idx="11"/>
          </p:nvPr>
        </p:nvSpPr>
        <p:spPr>
          <a:xfrm>
            <a:off x="1141409" y="5883275"/>
            <a:ext cx="9217779" cy="365125"/>
          </a:xfrm>
        </p:spPr>
        <p:txBody>
          <a:bodyPr/>
          <a:lstStyle/>
          <a:p>
            <a:r>
              <a:rPr lang="en-US" sz="1400" b="1" dirty="0"/>
              <a:t>Security settings for zoom - https://blog.zoom.us/keep-uninvited-guests-out-of-your-zoom-event/</a:t>
            </a:r>
          </a:p>
        </p:txBody>
      </p:sp>
    </p:spTree>
    <p:extLst>
      <p:ext uri="{BB962C8B-B14F-4D97-AF65-F5344CB8AC3E}">
        <p14:creationId xmlns:p14="http://schemas.microsoft.com/office/powerpoint/2010/main" val="168196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681</TotalTime>
  <Words>1994</Words>
  <Application>Microsoft Office PowerPoint</Application>
  <PresentationFormat>Widescreen</PresentationFormat>
  <Paragraphs>174</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Times New Roman</vt:lpstr>
      <vt:lpstr>Trebuchet MS</vt:lpstr>
      <vt:lpstr>Tw Cen MT</vt:lpstr>
      <vt:lpstr>Circuit</vt:lpstr>
      <vt:lpstr>Zoom Training</vt:lpstr>
      <vt:lpstr>What is Zoom?</vt:lpstr>
      <vt:lpstr>What are the Benefits of Zoom?</vt:lpstr>
      <vt:lpstr>Before we get started</vt:lpstr>
      <vt:lpstr>How to Create a Zoom Account</vt:lpstr>
      <vt:lpstr>How to Create a Zoom Account (Con’t)</vt:lpstr>
      <vt:lpstr>Creating a Zoom meeting</vt:lpstr>
      <vt:lpstr>Scheduling Example</vt:lpstr>
      <vt:lpstr>Settings for Zoom Meetings</vt:lpstr>
      <vt:lpstr>Sending the Meeting Invitation</vt:lpstr>
      <vt:lpstr>Sending the Meeting Invitation</vt:lpstr>
      <vt:lpstr>Participant Engagement</vt:lpstr>
      <vt:lpstr>How to accept a document through Zoom</vt:lpstr>
      <vt:lpstr>How to accept a document through Zoom (con’t)</vt:lpstr>
      <vt:lpstr>Settings Through Zoom site</vt:lpstr>
      <vt:lpstr>Settings through desktop app</vt:lpstr>
      <vt:lpstr>Captions for Zoom Recording</vt:lpstr>
      <vt:lpstr>What is the difference between a Zoom meeting and a Zoom webinar?</vt:lpstr>
      <vt:lpstr>Privileges of Co-Hosts in Zoom meetings</vt:lpstr>
      <vt:lpstr>Enabling a Co-Host - Members</vt:lpstr>
      <vt:lpstr>alternative host</vt:lpstr>
      <vt:lpstr>Some helpful tips</vt:lpstr>
      <vt:lpstr>Some helpful tips (con’t)</vt:lpstr>
      <vt:lpstr>Additional helpers and insights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Training</dc:title>
  <dc:creator>Smokie West</dc:creator>
  <cp:lastModifiedBy>Banner, Tina</cp:lastModifiedBy>
  <cp:revision>61</cp:revision>
  <dcterms:created xsi:type="dcterms:W3CDTF">2020-06-22T05:52:34Z</dcterms:created>
  <dcterms:modified xsi:type="dcterms:W3CDTF">2020-08-18T20:48:33Z</dcterms:modified>
</cp:coreProperties>
</file>